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3"/>
  </p:notesMasterIdLst>
  <p:handoutMasterIdLst>
    <p:handoutMasterId r:id="rId34"/>
  </p:handoutMasterIdLst>
  <p:sldIdLst>
    <p:sldId id="259" r:id="rId5"/>
    <p:sldId id="284" r:id="rId6"/>
    <p:sldId id="286" r:id="rId7"/>
    <p:sldId id="287" r:id="rId8"/>
    <p:sldId id="288" r:id="rId9"/>
    <p:sldId id="289" r:id="rId10"/>
    <p:sldId id="290" r:id="rId11"/>
    <p:sldId id="304" r:id="rId12"/>
    <p:sldId id="310" r:id="rId13"/>
    <p:sldId id="305" r:id="rId14"/>
    <p:sldId id="311" r:id="rId15"/>
    <p:sldId id="306" r:id="rId16"/>
    <p:sldId id="312" r:id="rId17"/>
    <p:sldId id="307" r:id="rId18"/>
    <p:sldId id="314" r:id="rId19"/>
    <p:sldId id="313" r:id="rId20"/>
    <p:sldId id="308" r:id="rId21"/>
    <p:sldId id="315" r:id="rId22"/>
    <p:sldId id="299" r:id="rId23"/>
    <p:sldId id="316" r:id="rId24"/>
    <p:sldId id="309" r:id="rId25"/>
    <p:sldId id="317" r:id="rId26"/>
    <p:sldId id="302" r:id="rId27"/>
    <p:sldId id="318" r:id="rId28"/>
    <p:sldId id="319" r:id="rId29"/>
    <p:sldId id="303" r:id="rId30"/>
    <p:sldId id="291" r:id="rId31"/>
    <p:sldId id="292" r:id="rId3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264E14-BC5E-4EAC-AA78-A179C5A811DF}">
          <p14:sldIdLst>
            <p14:sldId id="259"/>
            <p14:sldId id="284"/>
            <p14:sldId id="286"/>
            <p14:sldId id="287"/>
            <p14:sldId id="288"/>
            <p14:sldId id="289"/>
            <p14:sldId id="290"/>
            <p14:sldId id="304"/>
            <p14:sldId id="310"/>
            <p14:sldId id="305"/>
            <p14:sldId id="311"/>
            <p14:sldId id="306"/>
            <p14:sldId id="312"/>
            <p14:sldId id="307"/>
            <p14:sldId id="314"/>
            <p14:sldId id="313"/>
            <p14:sldId id="308"/>
            <p14:sldId id="315"/>
            <p14:sldId id="299"/>
            <p14:sldId id="316"/>
            <p14:sldId id="309"/>
            <p14:sldId id="317"/>
            <p14:sldId id="302"/>
            <p14:sldId id="318"/>
            <p14:sldId id="319"/>
            <p14:sldId id="303"/>
            <p14:sldId id="291"/>
            <p14:sldId id="2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336" userDrawn="1">
          <p15:clr>
            <a:srgbClr val="A4A3A4"/>
          </p15:clr>
        </p15:guide>
        <p15:guide id="4" pos="5136" userDrawn="1">
          <p15:clr>
            <a:srgbClr val="A4A3A4"/>
          </p15:clr>
        </p15:guide>
        <p15:guide id="5" orient="horz" pos="1176" userDrawn="1">
          <p15:clr>
            <a:srgbClr val="A4A3A4"/>
          </p15:clr>
        </p15:guide>
        <p15:guide id="6" pos="648" userDrawn="1">
          <p15:clr>
            <a:srgbClr val="A4A3A4"/>
          </p15:clr>
        </p15:guide>
        <p15:guide id="7" pos="4608" userDrawn="1">
          <p15:clr>
            <a:srgbClr val="A4A3A4"/>
          </p15:clr>
        </p15:guide>
        <p15:guide id="8" orient="horz"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F1C"/>
    <a:srgbClr val="349ED8"/>
    <a:srgbClr val="6D787F"/>
    <a:srgbClr val="06597A"/>
    <a:srgbClr val="B43908"/>
    <a:srgbClr val="518BA2"/>
    <a:srgbClr val="85C5E8"/>
    <a:srgbClr val="D9E3E6"/>
    <a:srgbClr val="4F6C78"/>
    <a:srgbClr val="032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84300" autoAdjust="0"/>
  </p:normalViewPr>
  <p:slideViewPr>
    <p:cSldViewPr snapToGrid="0" showGuides="1">
      <p:cViewPr varScale="1">
        <p:scale>
          <a:sx n="92" d="100"/>
          <a:sy n="92" d="100"/>
        </p:scale>
        <p:origin x="2070" y="90"/>
      </p:cViewPr>
      <p:guideLst>
        <p:guide orient="horz" pos="2160"/>
        <p:guide pos="2880"/>
        <p:guide pos="336"/>
        <p:guide pos="5136"/>
        <p:guide orient="horz" pos="1176"/>
        <p:guide pos="648"/>
        <p:guide pos="4608"/>
        <p:guide orient="horz"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4DFE526-717C-450A-81C1-A6FC17A490F2}" type="datetimeFigureOut">
              <a:rPr lang="en-US" smtClean="0"/>
              <a:t>9/16/2019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433FE75-DF27-433A-A5E2-0A566C455355}" type="slidenum">
              <a:rPr lang="en-US" smtClean="0"/>
              <a:t>‹#›</a:t>
            </a:fld>
            <a:endParaRPr lang="en-US"/>
          </a:p>
        </p:txBody>
      </p:sp>
    </p:spTree>
    <p:extLst>
      <p:ext uri="{BB962C8B-B14F-4D97-AF65-F5344CB8AC3E}">
        <p14:creationId xmlns:p14="http://schemas.microsoft.com/office/powerpoint/2010/main" val="2582463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6D78FD1-BAE7-4913-95DD-2F945FD53C0B}" type="datetimeFigureOut">
              <a:rPr lang="en-US" smtClean="0"/>
              <a:t>9/16/2019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C09E606-C9BC-4C38-A8DA-D97FECF1F3F1}" type="slidenum">
              <a:rPr lang="en-US" smtClean="0"/>
              <a:t>‹#›</a:t>
            </a:fld>
            <a:endParaRPr lang="en-US"/>
          </a:p>
        </p:txBody>
      </p:sp>
    </p:spTree>
    <p:extLst>
      <p:ext uri="{BB962C8B-B14F-4D97-AF65-F5344CB8AC3E}">
        <p14:creationId xmlns:p14="http://schemas.microsoft.com/office/powerpoint/2010/main" val="2044995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CC6166-2E39-4FD3-984D-988CD064FCC9}"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94497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sp>
        <p:nvSpPr>
          <p:cNvPr id="2" name="Isosceles Triangle 1"/>
          <p:cNvSpPr/>
          <p:nvPr userDrawn="1"/>
        </p:nvSpPr>
        <p:spPr>
          <a:xfrm rot="10800000">
            <a:off x="0" y="0"/>
            <a:ext cx="3050164" cy="1750511"/>
          </a:xfrm>
          <a:prstGeom prst="triangle">
            <a:avLst>
              <a:gd name="adj" fmla="val 100000"/>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632" y="309612"/>
            <a:ext cx="525700" cy="603504"/>
          </a:xfrm>
          <a:prstGeom prst="rect">
            <a:avLst/>
          </a:prstGeom>
        </p:spPr>
      </p:pic>
      <p:sp>
        <p:nvSpPr>
          <p:cNvPr id="14" name="Title 1"/>
          <p:cNvSpPr>
            <a:spLocks noGrp="1"/>
          </p:cNvSpPr>
          <p:nvPr>
            <p:ph type="title" hasCustomPrompt="1"/>
          </p:nvPr>
        </p:nvSpPr>
        <p:spPr>
          <a:xfrm>
            <a:off x="2773332" y="-25571"/>
            <a:ext cx="6412232" cy="1325563"/>
          </a:xfrm>
        </p:spPr>
        <p:txBody>
          <a:bodyPr>
            <a:noAutofit/>
          </a:bodyPr>
          <a:lstStyle>
            <a:lvl1pPr>
              <a:defRPr sz="3600" baseline="0">
                <a:solidFill>
                  <a:schemeClr val="bg1"/>
                </a:solidFill>
                <a:latin typeface="Corbel" panose="020B0503020204020204" pitchFamily="34" charset="0"/>
              </a:defRPr>
            </a:lvl1pPr>
          </a:lstStyle>
          <a:p>
            <a:r>
              <a:rPr lang="en-US" dirty="0"/>
              <a:t>Click to Edit Slide Title</a:t>
            </a:r>
          </a:p>
        </p:txBody>
      </p:sp>
      <p:sp>
        <p:nvSpPr>
          <p:cNvPr id="9" name="Text Placeholder 14"/>
          <p:cNvSpPr>
            <a:spLocks noGrp="1"/>
          </p:cNvSpPr>
          <p:nvPr>
            <p:ph type="body" sz="quarter" idx="14" hasCustomPrompt="1"/>
          </p:nvPr>
        </p:nvSpPr>
        <p:spPr>
          <a:xfrm>
            <a:off x="8646779" y="6586875"/>
            <a:ext cx="663478" cy="212933"/>
          </a:xfrm>
        </p:spPr>
        <p:txBody>
          <a:bodyPr lIns="0" rIns="0">
            <a:noAutofit/>
          </a:bodyPr>
          <a:lstStyle>
            <a:lvl1pPr marL="0" indent="0" algn="l">
              <a:buNone/>
              <a:defRPr sz="800" cap="all" baseline="0">
                <a:solidFill>
                  <a:schemeClr val="bg2">
                    <a:lumMod val="20000"/>
                    <a:lumOff val="8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ADD PAGE #</a:t>
            </a:r>
          </a:p>
        </p:txBody>
      </p:sp>
    </p:spTree>
    <p:extLst>
      <p:ext uri="{BB962C8B-B14F-4D97-AF65-F5344CB8AC3E}">
        <p14:creationId xmlns:p14="http://schemas.microsoft.com/office/powerpoint/2010/main" val="2663930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457200" y="490089"/>
            <a:ext cx="8225624" cy="5874213"/>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9" name="Isosceles Triangle 8"/>
          <p:cNvSpPr/>
          <p:nvPr userDrawn="1"/>
        </p:nvSpPr>
        <p:spPr>
          <a:xfrm rot="10800000">
            <a:off x="0" y="0"/>
            <a:ext cx="3050164" cy="1750511"/>
          </a:xfrm>
          <a:prstGeom prst="triangle">
            <a:avLst>
              <a:gd name="adj" fmla="val 100000"/>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632" y="309612"/>
            <a:ext cx="525700" cy="603504"/>
          </a:xfrm>
          <a:prstGeom prst="rect">
            <a:avLst/>
          </a:prstGeom>
        </p:spPr>
      </p:pic>
      <p:sp>
        <p:nvSpPr>
          <p:cNvPr id="11" name="Title 1"/>
          <p:cNvSpPr txBox="1">
            <a:spLocks/>
          </p:cNvSpPr>
          <p:nvPr userDrawn="1"/>
        </p:nvSpPr>
        <p:spPr>
          <a:xfrm>
            <a:off x="2773332" y="292481"/>
            <a:ext cx="641223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baseline="0">
                <a:solidFill>
                  <a:schemeClr val="bg1"/>
                </a:solidFill>
                <a:latin typeface="Corbel" panose="020B0503020204020204" pitchFamily="34" charset="0"/>
                <a:ea typeface="+mj-ea"/>
                <a:cs typeface="+mj-cs"/>
              </a:defRPr>
            </a:lvl1pPr>
          </a:lstStyle>
          <a:p>
            <a:r>
              <a:rPr lang="en-US"/>
              <a:t>Click to Edit Slide Title</a:t>
            </a:r>
            <a:endParaRPr lang="en-US" dirty="0"/>
          </a:p>
        </p:txBody>
      </p:sp>
    </p:spTree>
    <p:extLst>
      <p:ext uri="{BB962C8B-B14F-4D97-AF65-F5344CB8AC3E}">
        <p14:creationId xmlns:p14="http://schemas.microsoft.com/office/powerpoint/2010/main" val="2345613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a:xfrm>
            <a:off x="457200" y="490089"/>
            <a:ext cx="8225624" cy="5874213"/>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9" name="Isosceles Triangle 8"/>
          <p:cNvSpPr/>
          <p:nvPr userDrawn="1"/>
        </p:nvSpPr>
        <p:spPr>
          <a:xfrm rot="10800000">
            <a:off x="0" y="0"/>
            <a:ext cx="3050164" cy="1750511"/>
          </a:xfrm>
          <a:prstGeom prst="triangle">
            <a:avLst>
              <a:gd name="adj" fmla="val 100000"/>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632" y="309612"/>
            <a:ext cx="525700" cy="603504"/>
          </a:xfrm>
          <a:prstGeom prst="rect">
            <a:avLst/>
          </a:prstGeom>
        </p:spPr>
      </p:pic>
      <p:sp>
        <p:nvSpPr>
          <p:cNvPr id="7" name="Text Placeholder 14"/>
          <p:cNvSpPr>
            <a:spLocks noGrp="1"/>
          </p:cNvSpPr>
          <p:nvPr>
            <p:ph type="body" sz="quarter" idx="13"/>
          </p:nvPr>
        </p:nvSpPr>
        <p:spPr>
          <a:xfrm>
            <a:off x="2188126" y="490089"/>
            <a:ext cx="6149539" cy="439738"/>
          </a:xfrm>
        </p:spPr>
        <p:txBody>
          <a:bodyPr>
            <a:noAutofit/>
          </a:bodyPr>
          <a:lstStyle>
            <a:lvl1pPr marL="0" indent="0">
              <a:buNone/>
              <a:defRPr cap="all" baseline="0">
                <a:latin typeface="+mj-lt"/>
              </a:defRPr>
            </a:lvl1pPr>
            <a:lvl2pPr>
              <a:defRPr>
                <a:latin typeface="+mj-lt"/>
              </a:defRPr>
            </a:lvl2pPr>
            <a:lvl3pPr>
              <a:defRPr>
                <a:latin typeface="+mj-lt"/>
              </a:defRPr>
            </a:lvl3pPr>
            <a:lvl4pPr>
              <a:defRPr>
                <a:latin typeface="+mj-lt"/>
              </a:defRPr>
            </a:lvl4pPr>
            <a:lvl5pPr>
              <a:defRPr>
                <a:latin typeface="+mj-lt"/>
              </a:defRPr>
            </a:lvl5pPr>
          </a:lstStyle>
          <a:p>
            <a:pPr lvl="0"/>
            <a:endParaRPr lang="en-US" dirty="0"/>
          </a:p>
        </p:txBody>
      </p:sp>
    </p:spTree>
    <p:extLst>
      <p:ext uri="{BB962C8B-B14F-4D97-AF65-F5344CB8AC3E}">
        <p14:creationId xmlns:p14="http://schemas.microsoft.com/office/powerpoint/2010/main" val="2021838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E Gener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28707" y="6415199"/>
            <a:ext cx="2006301" cy="299971"/>
          </a:xfrm>
          <a:prstGeom prst="rect">
            <a:avLst/>
          </a:prstGeom>
        </p:spPr>
      </p:pic>
      <p:cxnSp>
        <p:nvCxnSpPr>
          <p:cNvPr id="8" name="Straight Connector 7"/>
          <p:cNvCxnSpPr/>
          <p:nvPr userDrawn="1"/>
        </p:nvCxnSpPr>
        <p:spPr>
          <a:xfrm>
            <a:off x="299475" y="6570751"/>
            <a:ext cx="650033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 Placeholder 14"/>
          <p:cNvSpPr>
            <a:spLocks noGrp="1"/>
          </p:cNvSpPr>
          <p:nvPr>
            <p:ph type="body" sz="quarter" idx="14" hasCustomPrompt="1"/>
          </p:nvPr>
        </p:nvSpPr>
        <p:spPr>
          <a:xfrm>
            <a:off x="7890316" y="6645066"/>
            <a:ext cx="1044693" cy="212933"/>
          </a:xfrm>
        </p:spPr>
        <p:txBody>
          <a:bodyPr lIns="0" rIns="0">
            <a:noAutofit/>
          </a:bodyPr>
          <a:lstStyle>
            <a:lvl1pPr marL="0" indent="0" algn="r">
              <a:buNone/>
              <a:defRPr sz="800" cap="all" baseline="0">
                <a:solidFill>
                  <a:schemeClr val="bg2">
                    <a:lumMod val="40000"/>
                    <a:lumOff val="6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ADD PAGE #</a:t>
            </a:r>
          </a:p>
        </p:txBody>
      </p:sp>
      <p:grpSp>
        <p:nvGrpSpPr>
          <p:cNvPr id="12" name="Group 11"/>
          <p:cNvGrpSpPr/>
          <p:nvPr userDrawn="1"/>
        </p:nvGrpSpPr>
        <p:grpSpPr>
          <a:xfrm>
            <a:off x="245629" y="265071"/>
            <a:ext cx="53846" cy="278761"/>
            <a:chOff x="4754831" y="2447864"/>
            <a:chExt cx="53846" cy="278761"/>
          </a:xfrm>
        </p:grpSpPr>
        <p:sp>
          <p:nvSpPr>
            <p:cNvPr id="13" name="Oval 12"/>
            <p:cNvSpPr/>
            <p:nvPr userDrawn="1"/>
          </p:nvSpPr>
          <p:spPr>
            <a:xfrm rot="16200000">
              <a:off x="4754831" y="2672779"/>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4" name="Oval 13"/>
            <p:cNvSpPr/>
            <p:nvPr userDrawn="1"/>
          </p:nvSpPr>
          <p:spPr>
            <a:xfrm rot="16200000">
              <a:off x="4754831" y="2560321"/>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5" name="Oval 14"/>
            <p:cNvSpPr/>
            <p:nvPr userDrawn="1"/>
          </p:nvSpPr>
          <p:spPr>
            <a:xfrm rot="16200000">
              <a:off x="4754831" y="2447864"/>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grpSp>
      <p:sp>
        <p:nvSpPr>
          <p:cNvPr id="16" name="Text Placeholder 14"/>
          <p:cNvSpPr>
            <a:spLocks noGrp="1"/>
          </p:cNvSpPr>
          <p:nvPr>
            <p:ph type="body" sz="quarter" idx="13"/>
          </p:nvPr>
        </p:nvSpPr>
        <p:spPr>
          <a:xfrm>
            <a:off x="317763" y="184582"/>
            <a:ext cx="7811253" cy="439738"/>
          </a:xfrm>
        </p:spPr>
        <p:txBody>
          <a:bodyPr>
            <a:noAutofit/>
          </a:bodyPr>
          <a:lstStyle>
            <a:lvl1pPr marL="0" indent="0">
              <a:buNone/>
              <a:defRPr cap="all" baseline="0">
                <a:latin typeface="+mj-lt"/>
              </a:defRPr>
            </a:lvl1pPr>
            <a:lvl2pPr>
              <a:defRPr>
                <a:latin typeface="+mj-lt"/>
              </a:defRPr>
            </a:lvl2pPr>
            <a:lvl3pPr>
              <a:defRPr>
                <a:latin typeface="+mj-lt"/>
              </a:defRPr>
            </a:lvl3pPr>
            <a:lvl4pPr>
              <a:defRPr>
                <a:latin typeface="+mj-lt"/>
              </a:defRPr>
            </a:lvl4pPr>
            <a:lvl5pPr>
              <a:defRPr>
                <a:latin typeface="+mj-lt"/>
              </a:defRPr>
            </a:lvl5pPr>
          </a:lstStyle>
          <a:p>
            <a:pPr lvl="0"/>
            <a:endParaRPr lang="en-US" dirty="0"/>
          </a:p>
        </p:txBody>
      </p:sp>
    </p:spTree>
    <p:extLst>
      <p:ext uri="{BB962C8B-B14F-4D97-AF65-F5344CB8AC3E}">
        <p14:creationId xmlns:p14="http://schemas.microsoft.com/office/powerpoint/2010/main" val="635663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 General">
    <p:spTree>
      <p:nvGrpSpPr>
        <p:cNvPr id="1" name=""/>
        <p:cNvGrpSpPr/>
        <p:nvPr/>
      </p:nvGrpSpPr>
      <p:grpSpPr>
        <a:xfrm>
          <a:off x="0" y="0"/>
          <a:ext cx="0" cy="0"/>
          <a:chOff x="0" y="0"/>
          <a:chExt cx="0" cy="0"/>
        </a:xfrm>
      </p:grpSpPr>
      <p:cxnSp>
        <p:nvCxnSpPr>
          <p:cNvPr id="8" name="Straight Connector 7"/>
          <p:cNvCxnSpPr/>
          <p:nvPr userDrawn="1"/>
        </p:nvCxnSpPr>
        <p:spPr>
          <a:xfrm>
            <a:off x="299475" y="6570751"/>
            <a:ext cx="7173667"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 Placeholder 14"/>
          <p:cNvSpPr>
            <a:spLocks noGrp="1"/>
          </p:cNvSpPr>
          <p:nvPr>
            <p:ph type="body" sz="quarter" idx="14" hasCustomPrompt="1"/>
          </p:nvPr>
        </p:nvSpPr>
        <p:spPr>
          <a:xfrm>
            <a:off x="7890316" y="6645066"/>
            <a:ext cx="1044693" cy="212933"/>
          </a:xfrm>
        </p:spPr>
        <p:txBody>
          <a:bodyPr lIns="0" rIns="0">
            <a:noAutofit/>
          </a:bodyPr>
          <a:lstStyle>
            <a:lvl1pPr marL="0" indent="0" algn="r">
              <a:buNone/>
              <a:defRPr sz="800" cap="all" baseline="0">
                <a:solidFill>
                  <a:schemeClr val="bg2">
                    <a:lumMod val="40000"/>
                    <a:lumOff val="6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ADD PAGE #</a:t>
            </a:r>
          </a:p>
        </p:txBody>
      </p:sp>
      <p:grpSp>
        <p:nvGrpSpPr>
          <p:cNvPr id="12" name="Group 11"/>
          <p:cNvGrpSpPr/>
          <p:nvPr userDrawn="1"/>
        </p:nvGrpSpPr>
        <p:grpSpPr>
          <a:xfrm>
            <a:off x="245629" y="265071"/>
            <a:ext cx="53846" cy="278761"/>
            <a:chOff x="4754831" y="2447864"/>
            <a:chExt cx="53846" cy="278761"/>
          </a:xfrm>
        </p:grpSpPr>
        <p:sp>
          <p:nvSpPr>
            <p:cNvPr id="13" name="Oval 12"/>
            <p:cNvSpPr/>
            <p:nvPr userDrawn="1"/>
          </p:nvSpPr>
          <p:spPr>
            <a:xfrm rot="16200000">
              <a:off x="4754831" y="2672779"/>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4" name="Oval 13"/>
            <p:cNvSpPr/>
            <p:nvPr userDrawn="1"/>
          </p:nvSpPr>
          <p:spPr>
            <a:xfrm rot="16200000">
              <a:off x="4754831" y="2560321"/>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5" name="Oval 14"/>
            <p:cNvSpPr/>
            <p:nvPr userDrawn="1"/>
          </p:nvSpPr>
          <p:spPr>
            <a:xfrm rot="16200000">
              <a:off x="4754831" y="2447864"/>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grpSp>
      <p:sp>
        <p:nvSpPr>
          <p:cNvPr id="16" name="Text Placeholder 14"/>
          <p:cNvSpPr>
            <a:spLocks noGrp="1"/>
          </p:cNvSpPr>
          <p:nvPr>
            <p:ph type="body" sz="quarter" idx="13"/>
          </p:nvPr>
        </p:nvSpPr>
        <p:spPr>
          <a:xfrm>
            <a:off x="317763" y="184582"/>
            <a:ext cx="7811253" cy="439738"/>
          </a:xfrm>
        </p:spPr>
        <p:txBody>
          <a:bodyPr>
            <a:noAutofit/>
          </a:bodyPr>
          <a:lstStyle>
            <a:lvl1pPr marL="0" indent="0">
              <a:buNone/>
              <a:defRPr cap="all" baseline="0">
                <a:latin typeface="+mj-lt"/>
              </a:defRPr>
            </a:lvl1pPr>
            <a:lvl2pPr>
              <a:defRPr>
                <a:latin typeface="+mj-lt"/>
              </a:defRPr>
            </a:lvl2pPr>
            <a:lvl3pPr>
              <a:defRPr>
                <a:latin typeface="+mj-lt"/>
              </a:defRPr>
            </a:lvl3pPr>
            <a:lvl4pPr>
              <a:defRPr>
                <a:latin typeface="+mj-lt"/>
              </a:defRPr>
            </a:lvl4pPr>
            <a:lvl5pPr>
              <a:defRPr>
                <a:latin typeface="+mj-lt"/>
              </a:defRPr>
            </a:lvl5pPr>
          </a:lstStyle>
          <a:p>
            <a:pPr lvl="0"/>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5804" y="6409601"/>
            <a:ext cx="1317518" cy="305569"/>
          </a:xfrm>
          <a:prstGeom prst="rect">
            <a:avLst/>
          </a:prstGeom>
        </p:spPr>
      </p:pic>
    </p:spTree>
    <p:extLst>
      <p:ext uri="{BB962C8B-B14F-4D97-AF65-F5344CB8AC3E}">
        <p14:creationId xmlns:p14="http://schemas.microsoft.com/office/powerpoint/2010/main" val="89235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T Gener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60227" y="6405664"/>
            <a:ext cx="2971800" cy="309506"/>
          </a:xfrm>
          <a:prstGeom prst="rect">
            <a:avLst/>
          </a:prstGeom>
        </p:spPr>
      </p:pic>
      <p:cxnSp>
        <p:nvCxnSpPr>
          <p:cNvPr id="8" name="Straight Connector 7"/>
          <p:cNvCxnSpPr/>
          <p:nvPr userDrawn="1"/>
        </p:nvCxnSpPr>
        <p:spPr>
          <a:xfrm>
            <a:off x="299475" y="6570751"/>
            <a:ext cx="5527747"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 Placeholder 14"/>
          <p:cNvSpPr>
            <a:spLocks noGrp="1"/>
          </p:cNvSpPr>
          <p:nvPr>
            <p:ph type="body" sz="quarter" idx="14" hasCustomPrompt="1"/>
          </p:nvPr>
        </p:nvSpPr>
        <p:spPr>
          <a:xfrm>
            <a:off x="7890316" y="6645066"/>
            <a:ext cx="1044693" cy="212933"/>
          </a:xfrm>
        </p:spPr>
        <p:txBody>
          <a:bodyPr lIns="0" rIns="0">
            <a:noAutofit/>
          </a:bodyPr>
          <a:lstStyle>
            <a:lvl1pPr marL="0" indent="0" algn="r">
              <a:buNone/>
              <a:defRPr sz="800" cap="all" baseline="0">
                <a:solidFill>
                  <a:schemeClr val="bg2">
                    <a:lumMod val="40000"/>
                    <a:lumOff val="6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ADD PAGE #</a:t>
            </a:r>
          </a:p>
        </p:txBody>
      </p:sp>
      <p:grpSp>
        <p:nvGrpSpPr>
          <p:cNvPr id="12" name="Group 11"/>
          <p:cNvGrpSpPr/>
          <p:nvPr userDrawn="1"/>
        </p:nvGrpSpPr>
        <p:grpSpPr>
          <a:xfrm>
            <a:off x="245629" y="265071"/>
            <a:ext cx="53846" cy="278761"/>
            <a:chOff x="4754831" y="2447864"/>
            <a:chExt cx="53846" cy="278761"/>
          </a:xfrm>
        </p:grpSpPr>
        <p:sp>
          <p:nvSpPr>
            <p:cNvPr id="13" name="Oval 12"/>
            <p:cNvSpPr/>
            <p:nvPr userDrawn="1"/>
          </p:nvSpPr>
          <p:spPr>
            <a:xfrm rot="16200000">
              <a:off x="4754831" y="2672779"/>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4" name="Oval 13"/>
            <p:cNvSpPr/>
            <p:nvPr userDrawn="1"/>
          </p:nvSpPr>
          <p:spPr>
            <a:xfrm rot="16200000">
              <a:off x="4754831" y="2560321"/>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5" name="Oval 14"/>
            <p:cNvSpPr/>
            <p:nvPr userDrawn="1"/>
          </p:nvSpPr>
          <p:spPr>
            <a:xfrm rot="16200000">
              <a:off x="4754831" y="2447864"/>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grpSp>
      <p:sp>
        <p:nvSpPr>
          <p:cNvPr id="16" name="Text Placeholder 14"/>
          <p:cNvSpPr>
            <a:spLocks noGrp="1"/>
          </p:cNvSpPr>
          <p:nvPr>
            <p:ph type="body" sz="quarter" idx="13"/>
          </p:nvPr>
        </p:nvSpPr>
        <p:spPr>
          <a:xfrm>
            <a:off x="317763" y="184582"/>
            <a:ext cx="7811253" cy="439738"/>
          </a:xfrm>
        </p:spPr>
        <p:txBody>
          <a:bodyPr>
            <a:noAutofit/>
          </a:bodyPr>
          <a:lstStyle>
            <a:lvl1pPr marL="0" indent="0">
              <a:buNone/>
              <a:defRPr cap="all" baseline="0">
                <a:latin typeface="+mj-lt"/>
              </a:defRPr>
            </a:lvl1pPr>
            <a:lvl2pPr>
              <a:defRPr>
                <a:latin typeface="+mj-lt"/>
              </a:defRPr>
            </a:lvl2pPr>
            <a:lvl3pPr>
              <a:defRPr>
                <a:latin typeface="+mj-lt"/>
              </a:defRPr>
            </a:lvl3pPr>
            <a:lvl4pPr>
              <a:defRPr>
                <a:latin typeface="+mj-lt"/>
              </a:defRPr>
            </a:lvl4pPr>
            <a:lvl5pPr>
              <a:defRPr>
                <a:latin typeface="+mj-lt"/>
              </a:defRPr>
            </a:lvl5pPr>
          </a:lstStyle>
          <a:p>
            <a:pPr lvl="0"/>
            <a:endParaRPr lang="en-US" dirty="0"/>
          </a:p>
        </p:txBody>
      </p:sp>
    </p:spTree>
    <p:extLst>
      <p:ext uri="{BB962C8B-B14F-4D97-AF65-F5344CB8AC3E}">
        <p14:creationId xmlns:p14="http://schemas.microsoft.com/office/powerpoint/2010/main" val="4044257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RP General">
    <p:spTree>
      <p:nvGrpSpPr>
        <p:cNvPr id="1" name=""/>
        <p:cNvGrpSpPr/>
        <p:nvPr/>
      </p:nvGrpSpPr>
      <p:grpSpPr>
        <a:xfrm>
          <a:off x="0" y="0"/>
          <a:ext cx="0" cy="0"/>
          <a:chOff x="0" y="0"/>
          <a:chExt cx="0" cy="0"/>
        </a:xfrm>
      </p:grpSpPr>
      <p:cxnSp>
        <p:nvCxnSpPr>
          <p:cNvPr id="8" name="Straight Connector 7"/>
          <p:cNvCxnSpPr/>
          <p:nvPr userDrawn="1"/>
        </p:nvCxnSpPr>
        <p:spPr>
          <a:xfrm>
            <a:off x="299475" y="6570751"/>
            <a:ext cx="651696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 Placeholder 14"/>
          <p:cNvSpPr>
            <a:spLocks noGrp="1"/>
          </p:cNvSpPr>
          <p:nvPr>
            <p:ph type="body" sz="quarter" idx="14" hasCustomPrompt="1"/>
          </p:nvPr>
        </p:nvSpPr>
        <p:spPr>
          <a:xfrm>
            <a:off x="7890316" y="6645066"/>
            <a:ext cx="1044693" cy="212933"/>
          </a:xfrm>
        </p:spPr>
        <p:txBody>
          <a:bodyPr lIns="0" rIns="0">
            <a:noAutofit/>
          </a:bodyPr>
          <a:lstStyle>
            <a:lvl1pPr marL="0" indent="0" algn="r">
              <a:buNone/>
              <a:defRPr sz="800" cap="all" baseline="0">
                <a:solidFill>
                  <a:schemeClr val="bg2">
                    <a:lumMod val="40000"/>
                    <a:lumOff val="6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ADD PAGE #</a:t>
            </a:r>
          </a:p>
        </p:txBody>
      </p:sp>
      <p:grpSp>
        <p:nvGrpSpPr>
          <p:cNvPr id="12" name="Group 11"/>
          <p:cNvGrpSpPr/>
          <p:nvPr userDrawn="1"/>
        </p:nvGrpSpPr>
        <p:grpSpPr>
          <a:xfrm>
            <a:off x="245629" y="265071"/>
            <a:ext cx="53846" cy="278761"/>
            <a:chOff x="4754831" y="2447864"/>
            <a:chExt cx="53846" cy="278761"/>
          </a:xfrm>
        </p:grpSpPr>
        <p:sp>
          <p:nvSpPr>
            <p:cNvPr id="13" name="Oval 12"/>
            <p:cNvSpPr/>
            <p:nvPr userDrawn="1"/>
          </p:nvSpPr>
          <p:spPr>
            <a:xfrm rot="16200000">
              <a:off x="4754831" y="2672779"/>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4" name="Oval 13"/>
            <p:cNvSpPr/>
            <p:nvPr userDrawn="1"/>
          </p:nvSpPr>
          <p:spPr>
            <a:xfrm rot="16200000">
              <a:off x="4754831" y="2560321"/>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5" name="Oval 14"/>
            <p:cNvSpPr/>
            <p:nvPr userDrawn="1"/>
          </p:nvSpPr>
          <p:spPr>
            <a:xfrm rot="16200000">
              <a:off x="4754831" y="2447864"/>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grpSp>
      <p:sp>
        <p:nvSpPr>
          <p:cNvPr id="16" name="Text Placeholder 14"/>
          <p:cNvSpPr>
            <a:spLocks noGrp="1"/>
          </p:cNvSpPr>
          <p:nvPr>
            <p:ph type="body" sz="quarter" idx="13"/>
          </p:nvPr>
        </p:nvSpPr>
        <p:spPr>
          <a:xfrm>
            <a:off x="317763" y="184582"/>
            <a:ext cx="7811253" cy="439738"/>
          </a:xfrm>
        </p:spPr>
        <p:txBody>
          <a:bodyPr>
            <a:noAutofit/>
          </a:bodyPr>
          <a:lstStyle>
            <a:lvl1pPr marL="0" indent="0">
              <a:buNone/>
              <a:defRPr cap="all" baseline="0">
                <a:latin typeface="+mj-lt"/>
              </a:defRPr>
            </a:lvl1pPr>
            <a:lvl2pPr>
              <a:defRPr>
                <a:latin typeface="+mj-lt"/>
              </a:defRPr>
            </a:lvl2pPr>
            <a:lvl3pPr>
              <a:defRPr>
                <a:latin typeface="+mj-lt"/>
              </a:defRPr>
            </a:lvl3pPr>
            <a:lvl4pPr>
              <a:defRPr>
                <a:latin typeface="+mj-lt"/>
              </a:defRPr>
            </a:lvl4pPr>
            <a:lvl5pPr>
              <a:defRPr>
                <a:latin typeface="+mj-lt"/>
              </a:defRPr>
            </a:lvl5pPr>
          </a:lstStyle>
          <a:p>
            <a:pPr lvl="0"/>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38146" y="6406648"/>
            <a:ext cx="1997615" cy="311579"/>
          </a:xfrm>
          <a:prstGeom prst="rect">
            <a:avLst/>
          </a:prstGeom>
        </p:spPr>
      </p:pic>
    </p:spTree>
    <p:extLst>
      <p:ext uri="{BB962C8B-B14F-4D97-AF65-F5344CB8AC3E}">
        <p14:creationId xmlns:p14="http://schemas.microsoft.com/office/powerpoint/2010/main" val="1212966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D Gener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93705" y="6406648"/>
            <a:ext cx="2053244" cy="301142"/>
          </a:xfrm>
          <a:prstGeom prst="rect">
            <a:avLst/>
          </a:prstGeom>
        </p:spPr>
      </p:pic>
      <p:cxnSp>
        <p:nvCxnSpPr>
          <p:cNvPr id="8" name="Straight Connector 7"/>
          <p:cNvCxnSpPr/>
          <p:nvPr userDrawn="1"/>
        </p:nvCxnSpPr>
        <p:spPr>
          <a:xfrm>
            <a:off x="299475" y="6570751"/>
            <a:ext cx="6467085"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 Placeholder 14"/>
          <p:cNvSpPr>
            <a:spLocks noGrp="1"/>
          </p:cNvSpPr>
          <p:nvPr>
            <p:ph type="body" sz="quarter" idx="14" hasCustomPrompt="1"/>
          </p:nvPr>
        </p:nvSpPr>
        <p:spPr>
          <a:xfrm>
            <a:off x="7890316" y="6645066"/>
            <a:ext cx="1044693" cy="212933"/>
          </a:xfrm>
        </p:spPr>
        <p:txBody>
          <a:bodyPr lIns="0" rIns="0">
            <a:noAutofit/>
          </a:bodyPr>
          <a:lstStyle>
            <a:lvl1pPr marL="0" indent="0" algn="r">
              <a:buNone/>
              <a:defRPr sz="800" cap="all" baseline="0">
                <a:solidFill>
                  <a:schemeClr val="bg2">
                    <a:lumMod val="40000"/>
                    <a:lumOff val="6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ADD PAGE #</a:t>
            </a:r>
          </a:p>
        </p:txBody>
      </p:sp>
      <p:grpSp>
        <p:nvGrpSpPr>
          <p:cNvPr id="12" name="Group 11"/>
          <p:cNvGrpSpPr/>
          <p:nvPr userDrawn="1"/>
        </p:nvGrpSpPr>
        <p:grpSpPr>
          <a:xfrm>
            <a:off x="245629" y="265071"/>
            <a:ext cx="53846" cy="278761"/>
            <a:chOff x="4754831" y="2447864"/>
            <a:chExt cx="53846" cy="278761"/>
          </a:xfrm>
        </p:grpSpPr>
        <p:sp>
          <p:nvSpPr>
            <p:cNvPr id="13" name="Oval 12"/>
            <p:cNvSpPr/>
            <p:nvPr userDrawn="1"/>
          </p:nvSpPr>
          <p:spPr>
            <a:xfrm rot="16200000">
              <a:off x="4754831" y="2672779"/>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4" name="Oval 13"/>
            <p:cNvSpPr/>
            <p:nvPr userDrawn="1"/>
          </p:nvSpPr>
          <p:spPr>
            <a:xfrm rot="16200000">
              <a:off x="4754831" y="2560321"/>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5" name="Oval 14"/>
            <p:cNvSpPr/>
            <p:nvPr userDrawn="1"/>
          </p:nvSpPr>
          <p:spPr>
            <a:xfrm rot="16200000">
              <a:off x="4754831" y="2447864"/>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grpSp>
      <p:sp>
        <p:nvSpPr>
          <p:cNvPr id="16" name="Text Placeholder 14"/>
          <p:cNvSpPr>
            <a:spLocks noGrp="1"/>
          </p:cNvSpPr>
          <p:nvPr>
            <p:ph type="body" sz="quarter" idx="13"/>
          </p:nvPr>
        </p:nvSpPr>
        <p:spPr>
          <a:xfrm>
            <a:off x="317763" y="184582"/>
            <a:ext cx="7811253" cy="439738"/>
          </a:xfrm>
        </p:spPr>
        <p:txBody>
          <a:bodyPr>
            <a:noAutofit/>
          </a:bodyPr>
          <a:lstStyle>
            <a:lvl1pPr marL="0" indent="0">
              <a:buNone/>
              <a:defRPr cap="all" baseline="0">
                <a:latin typeface="+mj-lt"/>
              </a:defRPr>
            </a:lvl1pPr>
            <a:lvl2pPr>
              <a:defRPr>
                <a:latin typeface="+mj-lt"/>
              </a:defRPr>
            </a:lvl2pPr>
            <a:lvl3pPr>
              <a:defRPr>
                <a:latin typeface="+mj-lt"/>
              </a:defRPr>
            </a:lvl3pPr>
            <a:lvl4pPr>
              <a:defRPr>
                <a:latin typeface="+mj-lt"/>
              </a:defRPr>
            </a:lvl4pPr>
            <a:lvl5pPr>
              <a:defRPr>
                <a:latin typeface="+mj-lt"/>
              </a:defRPr>
            </a:lvl5pPr>
          </a:lstStyle>
          <a:p>
            <a:pPr lvl="0"/>
            <a:endParaRPr lang="en-US" dirty="0"/>
          </a:p>
        </p:txBody>
      </p:sp>
    </p:spTree>
    <p:extLst>
      <p:ext uri="{BB962C8B-B14F-4D97-AF65-F5344CB8AC3E}">
        <p14:creationId xmlns:p14="http://schemas.microsoft.com/office/powerpoint/2010/main" val="1122254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ortfolio 3 Images">
    <p:spTree>
      <p:nvGrpSpPr>
        <p:cNvPr id="1" name=""/>
        <p:cNvGrpSpPr/>
        <p:nvPr/>
      </p:nvGrpSpPr>
      <p:grpSpPr>
        <a:xfrm>
          <a:off x="0" y="0"/>
          <a:ext cx="0" cy="0"/>
          <a:chOff x="0" y="0"/>
          <a:chExt cx="0" cy="0"/>
        </a:xfrm>
      </p:grpSpPr>
      <p:sp>
        <p:nvSpPr>
          <p:cNvPr id="13" name="Picture Placeholder 13"/>
          <p:cNvSpPr>
            <a:spLocks noGrp="1"/>
          </p:cNvSpPr>
          <p:nvPr>
            <p:ph type="pic" sz="quarter" idx="25"/>
          </p:nvPr>
        </p:nvSpPr>
        <p:spPr>
          <a:xfrm>
            <a:off x="3473786" y="2009274"/>
            <a:ext cx="2207946" cy="2082992"/>
          </a:xfrm>
          <a:effectLst/>
        </p:spPr>
        <p:txBody>
          <a:bodyPr rtlCol="0">
            <a:normAutofit/>
          </a:bodyPr>
          <a:lstStyle>
            <a:lvl1pPr marL="0" indent="0">
              <a:buNone/>
              <a:defRPr sz="1576">
                <a:ln>
                  <a:noFill/>
                </a:ln>
                <a:solidFill>
                  <a:schemeClr val="bg1">
                    <a:lumMod val="85000"/>
                  </a:schemeClr>
                </a:solidFill>
              </a:defRPr>
            </a:lvl1pPr>
          </a:lstStyle>
          <a:p>
            <a:pPr lvl="0"/>
            <a:endParaRPr lang="en-US" noProof="0" dirty="0"/>
          </a:p>
        </p:txBody>
      </p:sp>
      <p:sp>
        <p:nvSpPr>
          <p:cNvPr id="14" name="Picture Placeholder 13"/>
          <p:cNvSpPr>
            <a:spLocks noGrp="1"/>
          </p:cNvSpPr>
          <p:nvPr>
            <p:ph type="pic" sz="quarter" idx="26"/>
          </p:nvPr>
        </p:nvSpPr>
        <p:spPr>
          <a:xfrm>
            <a:off x="5877589" y="2009274"/>
            <a:ext cx="2207946" cy="2082992"/>
          </a:xfrm>
          <a:effectLst/>
        </p:spPr>
        <p:txBody>
          <a:bodyPr rtlCol="0">
            <a:normAutofit/>
          </a:bodyPr>
          <a:lstStyle>
            <a:lvl1pPr marL="0" indent="0">
              <a:buNone/>
              <a:defRPr sz="1576">
                <a:ln>
                  <a:noFill/>
                </a:ln>
                <a:solidFill>
                  <a:schemeClr val="bg1">
                    <a:lumMod val="85000"/>
                  </a:schemeClr>
                </a:solidFill>
              </a:defRPr>
            </a:lvl1pPr>
          </a:lstStyle>
          <a:p>
            <a:pPr lvl="0"/>
            <a:endParaRPr lang="en-US" noProof="0" dirty="0"/>
          </a:p>
        </p:txBody>
      </p:sp>
      <p:sp>
        <p:nvSpPr>
          <p:cNvPr id="15" name="Picture Placeholder 13"/>
          <p:cNvSpPr>
            <a:spLocks noGrp="1"/>
          </p:cNvSpPr>
          <p:nvPr>
            <p:ph type="pic" sz="quarter" idx="27"/>
          </p:nvPr>
        </p:nvSpPr>
        <p:spPr>
          <a:xfrm>
            <a:off x="1066938" y="2009274"/>
            <a:ext cx="2207946" cy="2082992"/>
          </a:xfrm>
          <a:effectLst/>
        </p:spPr>
        <p:txBody>
          <a:bodyPr rtlCol="0">
            <a:normAutofit/>
          </a:bodyPr>
          <a:lstStyle>
            <a:lvl1pPr marL="0" indent="0">
              <a:buNone/>
              <a:defRPr sz="1576">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3025284545"/>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 y="0"/>
            <a:ext cx="9140573" cy="6858000"/>
          </a:xfrm>
          <a:prstGeom prst="rect">
            <a:avLst/>
          </a:prstGeom>
        </p:spPr>
      </p:pic>
      <p:sp>
        <p:nvSpPr>
          <p:cNvPr id="2" name="Title 1"/>
          <p:cNvSpPr>
            <a:spLocks noGrp="1"/>
          </p:cNvSpPr>
          <p:nvPr>
            <p:ph type="title" hasCustomPrompt="1"/>
          </p:nvPr>
        </p:nvSpPr>
        <p:spPr>
          <a:xfrm>
            <a:off x="628650" y="1844793"/>
            <a:ext cx="7886700" cy="1325563"/>
          </a:xfrm>
        </p:spPr>
        <p:txBody>
          <a:bodyPr>
            <a:noAutofit/>
          </a:bodyPr>
          <a:lstStyle>
            <a:lvl1pPr>
              <a:lnSpc>
                <a:spcPts val="6000"/>
              </a:lnSpc>
              <a:defRPr sz="6000" b="0" baseline="0">
                <a:solidFill>
                  <a:schemeClr val="bg1"/>
                </a:solidFill>
                <a:latin typeface="Corbel" panose="020B0503020204020204" pitchFamily="34" charset="0"/>
              </a:defRPr>
            </a:lvl1pPr>
          </a:lstStyle>
          <a:p>
            <a:r>
              <a:rPr lang="en-US" dirty="0"/>
              <a:t>Click to Add Title of Presentation</a:t>
            </a:r>
          </a:p>
        </p:txBody>
      </p:sp>
      <p:sp>
        <p:nvSpPr>
          <p:cNvPr id="8" name="Text Placeholder 7"/>
          <p:cNvSpPr>
            <a:spLocks noGrp="1"/>
          </p:cNvSpPr>
          <p:nvPr>
            <p:ph type="body" sz="quarter" idx="10" hasCustomPrompt="1"/>
          </p:nvPr>
        </p:nvSpPr>
        <p:spPr>
          <a:xfrm>
            <a:off x="628650" y="3382996"/>
            <a:ext cx="5006975" cy="998538"/>
          </a:xfrm>
        </p:spPr>
        <p:txBody>
          <a:bodyPr>
            <a:noAutofit/>
          </a:bodyPr>
          <a:lstStyle>
            <a:lvl1pPr marL="0" indent="0">
              <a:buNone/>
              <a:defRPr baseline="0">
                <a:solidFill>
                  <a:schemeClr val="tx2"/>
                </a:solidFill>
                <a:latin typeface="Lucida Fax" panose="02060602050505020204" pitchFamily="18" charset="0"/>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dirty="0"/>
              <a:t>Click to edit the subtitle for this presentation</a:t>
            </a:r>
          </a:p>
        </p:txBody>
      </p:sp>
      <p:sp>
        <p:nvSpPr>
          <p:cNvPr id="10" name="Text Placeholder 9"/>
          <p:cNvSpPr>
            <a:spLocks noGrp="1"/>
          </p:cNvSpPr>
          <p:nvPr>
            <p:ph type="body" sz="quarter" idx="11" hasCustomPrompt="1"/>
          </p:nvPr>
        </p:nvSpPr>
        <p:spPr>
          <a:xfrm>
            <a:off x="628650" y="4464084"/>
            <a:ext cx="2503488" cy="806450"/>
          </a:xfrm>
        </p:spPr>
        <p:txBody>
          <a:bodyPr>
            <a:noAutofit/>
          </a:bodyPr>
          <a:lstStyle>
            <a:lvl1pPr marL="0" indent="0">
              <a:buNone/>
              <a:defRPr sz="1800" baseline="0">
                <a:solidFill>
                  <a:schemeClr val="bg1"/>
                </a:solidFill>
                <a:latin typeface="Lucida Fax" panose="02060602050505020204" pitchFamily="18" charset="0"/>
              </a:defRPr>
            </a:lvl1pPr>
            <a:lvl2pPr marL="457200" indent="0">
              <a:buNone/>
              <a:defRPr>
                <a:solidFill>
                  <a:schemeClr val="bg1"/>
                </a:solidFill>
                <a:latin typeface="Lucida Fax" panose="02060602050505020204" pitchFamily="18" charset="0"/>
              </a:defRPr>
            </a:lvl2pPr>
            <a:lvl3pPr marL="914400" indent="0">
              <a:buNone/>
              <a:defRPr>
                <a:solidFill>
                  <a:schemeClr val="bg1"/>
                </a:solidFill>
                <a:latin typeface="Lucida Fax" panose="02060602050505020204" pitchFamily="18" charset="0"/>
              </a:defRPr>
            </a:lvl3pPr>
            <a:lvl4pPr marL="1371600" indent="0">
              <a:buNone/>
              <a:defRPr>
                <a:solidFill>
                  <a:schemeClr val="bg1"/>
                </a:solidFill>
                <a:latin typeface="Lucida Fax" panose="02060602050505020204" pitchFamily="18" charset="0"/>
              </a:defRPr>
            </a:lvl4pPr>
            <a:lvl5pPr marL="1828800" indent="0">
              <a:buNone/>
              <a:defRPr>
                <a:solidFill>
                  <a:schemeClr val="bg1"/>
                </a:solidFill>
                <a:latin typeface="Lucida Fax" panose="02060602050505020204" pitchFamily="18" charset="0"/>
              </a:defRPr>
            </a:lvl5pPr>
          </a:lstStyle>
          <a:p>
            <a:pPr lvl="0"/>
            <a:r>
              <a:rPr lang="en-US" dirty="0"/>
              <a:t>Click to edit the date</a:t>
            </a:r>
          </a:p>
        </p:txBody>
      </p:sp>
    </p:spTree>
    <p:extLst>
      <p:ext uri="{BB962C8B-B14F-4D97-AF65-F5344CB8AC3E}">
        <p14:creationId xmlns:p14="http://schemas.microsoft.com/office/powerpoint/2010/main" val="363723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9144000" cy="6857143"/>
          </a:xfrm>
          <a:prstGeom prst="rect">
            <a:avLst/>
          </a:prstGeom>
        </p:spPr>
      </p:pic>
      <p:sp>
        <p:nvSpPr>
          <p:cNvPr id="7" name="Title 1"/>
          <p:cNvSpPr>
            <a:spLocks noGrp="1"/>
          </p:cNvSpPr>
          <p:nvPr>
            <p:ph type="title" hasCustomPrompt="1"/>
          </p:nvPr>
        </p:nvSpPr>
        <p:spPr>
          <a:xfrm>
            <a:off x="628650" y="1844793"/>
            <a:ext cx="7886700" cy="1325563"/>
          </a:xfrm>
        </p:spPr>
        <p:txBody>
          <a:bodyPr>
            <a:noAutofit/>
          </a:bodyPr>
          <a:lstStyle>
            <a:lvl1pPr>
              <a:lnSpc>
                <a:spcPts val="6000"/>
              </a:lnSpc>
              <a:defRPr sz="6000" b="0" baseline="0">
                <a:solidFill>
                  <a:schemeClr val="bg1"/>
                </a:solidFill>
                <a:latin typeface="Corbel" panose="020B0503020204020204" pitchFamily="34" charset="0"/>
              </a:defRPr>
            </a:lvl1pPr>
          </a:lstStyle>
          <a:p>
            <a:r>
              <a:rPr lang="en-US" dirty="0"/>
              <a:t>Click to Add Title of Presentation</a:t>
            </a:r>
          </a:p>
        </p:txBody>
      </p:sp>
      <p:sp>
        <p:nvSpPr>
          <p:cNvPr id="8" name="Text Placeholder 7"/>
          <p:cNvSpPr>
            <a:spLocks noGrp="1"/>
          </p:cNvSpPr>
          <p:nvPr>
            <p:ph type="body" sz="quarter" idx="10" hasCustomPrompt="1"/>
          </p:nvPr>
        </p:nvSpPr>
        <p:spPr>
          <a:xfrm>
            <a:off x="628650" y="3382996"/>
            <a:ext cx="5006975" cy="998538"/>
          </a:xfrm>
        </p:spPr>
        <p:txBody>
          <a:bodyPr>
            <a:noAutofit/>
          </a:bodyPr>
          <a:lstStyle>
            <a:lvl1pPr marL="0" indent="0">
              <a:buNone/>
              <a:defRPr baseline="0">
                <a:solidFill>
                  <a:schemeClr val="tx2"/>
                </a:solidFill>
                <a:latin typeface="Lucida Fax" panose="02060602050505020204" pitchFamily="18" charset="0"/>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dirty="0"/>
              <a:t>Click to edit the subtitle for this presentation</a:t>
            </a:r>
          </a:p>
        </p:txBody>
      </p:sp>
      <p:sp>
        <p:nvSpPr>
          <p:cNvPr id="9" name="Text Placeholder 9"/>
          <p:cNvSpPr>
            <a:spLocks noGrp="1"/>
          </p:cNvSpPr>
          <p:nvPr>
            <p:ph type="body" sz="quarter" idx="11" hasCustomPrompt="1"/>
          </p:nvPr>
        </p:nvSpPr>
        <p:spPr>
          <a:xfrm>
            <a:off x="628650" y="4464084"/>
            <a:ext cx="2503488" cy="806450"/>
          </a:xfrm>
        </p:spPr>
        <p:txBody>
          <a:bodyPr>
            <a:noAutofit/>
          </a:bodyPr>
          <a:lstStyle>
            <a:lvl1pPr marL="0" indent="0">
              <a:buNone/>
              <a:defRPr sz="1800" baseline="0">
                <a:solidFill>
                  <a:schemeClr val="bg1"/>
                </a:solidFill>
                <a:latin typeface="Lucida Fax" panose="02060602050505020204" pitchFamily="18" charset="0"/>
              </a:defRPr>
            </a:lvl1pPr>
            <a:lvl2pPr marL="457200" indent="0">
              <a:buNone/>
              <a:defRPr>
                <a:solidFill>
                  <a:schemeClr val="bg1"/>
                </a:solidFill>
                <a:latin typeface="Lucida Fax" panose="02060602050505020204" pitchFamily="18" charset="0"/>
              </a:defRPr>
            </a:lvl2pPr>
            <a:lvl3pPr marL="914400" indent="0">
              <a:buNone/>
              <a:defRPr>
                <a:solidFill>
                  <a:schemeClr val="bg1"/>
                </a:solidFill>
                <a:latin typeface="Lucida Fax" panose="02060602050505020204" pitchFamily="18" charset="0"/>
              </a:defRPr>
            </a:lvl3pPr>
            <a:lvl4pPr marL="1371600" indent="0">
              <a:buNone/>
              <a:defRPr>
                <a:solidFill>
                  <a:schemeClr val="bg1"/>
                </a:solidFill>
                <a:latin typeface="Lucida Fax" panose="02060602050505020204" pitchFamily="18" charset="0"/>
              </a:defRPr>
            </a:lvl4pPr>
            <a:lvl5pPr marL="1828800" indent="0">
              <a:buNone/>
              <a:defRPr>
                <a:solidFill>
                  <a:schemeClr val="bg1"/>
                </a:solidFill>
                <a:latin typeface="Lucida Fax" panose="02060602050505020204" pitchFamily="18" charset="0"/>
              </a:defRPr>
            </a:lvl5pPr>
          </a:lstStyle>
          <a:p>
            <a:pPr lvl="0"/>
            <a:r>
              <a:rPr lang="en-US" dirty="0"/>
              <a:t>Click to edit the date</a:t>
            </a:r>
          </a:p>
        </p:txBody>
      </p:sp>
    </p:spTree>
    <p:extLst>
      <p:ext uri="{BB962C8B-B14F-4D97-AF65-F5344CB8AC3E}">
        <p14:creationId xmlns:p14="http://schemas.microsoft.com/office/powerpoint/2010/main" val="119228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786591" y="2218865"/>
            <a:ext cx="5597584" cy="1325563"/>
          </a:xfrm>
        </p:spPr>
        <p:txBody>
          <a:bodyPr>
            <a:noAutofit/>
          </a:bodyPr>
          <a:lstStyle>
            <a:lvl1pPr>
              <a:defRPr b="1" cap="all" baseline="0">
                <a:solidFill>
                  <a:schemeClr val="bg1"/>
                </a:solidFill>
                <a:latin typeface="Corbel" panose="020B0503020204020204" pitchFamily="34" charset="0"/>
              </a:defRPr>
            </a:lvl1pPr>
          </a:lstStyle>
          <a:p>
            <a:r>
              <a:rPr lang="en-US" dirty="0"/>
              <a:t>Click to edit section title main</a:t>
            </a:r>
          </a:p>
        </p:txBody>
      </p:sp>
      <p:sp>
        <p:nvSpPr>
          <p:cNvPr id="8" name="Text Placeholder 7"/>
          <p:cNvSpPr>
            <a:spLocks noGrp="1"/>
          </p:cNvSpPr>
          <p:nvPr>
            <p:ph type="body" sz="quarter" idx="13" hasCustomPrompt="1"/>
          </p:nvPr>
        </p:nvSpPr>
        <p:spPr>
          <a:xfrm>
            <a:off x="785813" y="3732213"/>
            <a:ext cx="5599112" cy="765175"/>
          </a:xfrm>
        </p:spPr>
        <p:txBody>
          <a:bodyPr>
            <a:noAutofit/>
          </a:bodyPr>
          <a:lstStyle>
            <a:lvl1pPr marL="0" indent="0">
              <a:buFontTx/>
              <a:buNone/>
              <a:defRPr b="1">
                <a:solidFill>
                  <a:schemeClr val="tx1"/>
                </a:solidFill>
                <a:latin typeface="+mj-lt"/>
              </a:defRPr>
            </a:lvl1pPr>
            <a:lvl2pPr marL="457200" indent="0">
              <a:buFontTx/>
              <a:buNone/>
              <a:defRPr b="1">
                <a:solidFill>
                  <a:schemeClr val="tx1"/>
                </a:solidFill>
                <a:latin typeface="+mj-lt"/>
              </a:defRPr>
            </a:lvl2pPr>
            <a:lvl3pPr marL="914400" indent="0">
              <a:buFontTx/>
              <a:buNone/>
              <a:defRPr b="1">
                <a:solidFill>
                  <a:schemeClr val="tx1"/>
                </a:solidFill>
                <a:latin typeface="+mj-lt"/>
              </a:defRPr>
            </a:lvl3pPr>
            <a:lvl4pPr marL="1371600" indent="0">
              <a:buFontTx/>
              <a:buNone/>
              <a:defRPr b="1">
                <a:solidFill>
                  <a:schemeClr val="tx1"/>
                </a:solidFill>
                <a:latin typeface="+mj-lt"/>
              </a:defRPr>
            </a:lvl4pPr>
            <a:lvl5pPr marL="1828800" indent="0">
              <a:buFontTx/>
              <a:buNone/>
              <a:defRPr b="1">
                <a:solidFill>
                  <a:schemeClr val="tx1"/>
                </a:solidFill>
                <a:latin typeface="+mj-lt"/>
              </a:defRPr>
            </a:lvl5pPr>
          </a:lstStyle>
          <a:p>
            <a:pPr lvl="0"/>
            <a:r>
              <a:rPr lang="en-US" dirty="0"/>
              <a:t>Click to edit section title subheading</a:t>
            </a:r>
          </a:p>
        </p:txBody>
      </p:sp>
      <p:sp>
        <p:nvSpPr>
          <p:cNvPr id="9" name="TextBox 8"/>
          <p:cNvSpPr txBox="1"/>
          <p:nvPr userDrawn="1"/>
        </p:nvSpPr>
        <p:spPr>
          <a:xfrm>
            <a:off x="7547956" y="897775"/>
            <a:ext cx="764771" cy="338554"/>
          </a:xfrm>
          <a:prstGeom prst="rect">
            <a:avLst/>
          </a:prstGeom>
          <a:noFill/>
        </p:spPr>
        <p:txBody>
          <a:bodyPr wrap="square" rtlCol="0">
            <a:spAutoFit/>
          </a:bodyPr>
          <a:lstStyle/>
          <a:p>
            <a:pPr algn="ctr"/>
            <a:r>
              <a:rPr lang="en-US" sz="1600" b="0" dirty="0">
                <a:solidFill>
                  <a:schemeClr val="bg1"/>
                </a:solidFill>
                <a:latin typeface="+mj-lt"/>
                <a:cs typeface="Kanit" panose="00000500000000000000" pitchFamily="2" charset="-34"/>
              </a:rPr>
              <a:t>SEC</a:t>
            </a:r>
          </a:p>
        </p:txBody>
      </p:sp>
      <p:grpSp>
        <p:nvGrpSpPr>
          <p:cNvPr id="14" name="Group 13"/>
          <p:cNvGrpSpPr/>
          <p:nvPr userDrawn="1"/>
        </p:nvGrpSpPr>
        <p:grpSpPr>
          <a:xfrm>
            <a:off x="7790961" y="1205346"/>
            <a:ext cx="278761" cy="53846"/>
            <a:chOff x="7676990" y="1022466"/>
            <a:chExt cx="278761" cy="53846"/>
          </a:xfrm>
        </p:grpSpPr>
        <p:sp>
          <p:nvSpPr>
            <p:cNvPr id="11" name="Oval 10"/>
            <p:cNvSpPr/>
            <p:nvPr userDrawn="1"/>
          </p:nvSpPr>
          <p:spPr>
            <a:xfrm>
              <a:off x="7676990"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12" name="Oval 11"/>
            <p:cNvSpPr/>
            <p:nvPr userDrawn="1"/>
          </p:nvSpPr>
          <p:spPr>
            <a:xfrm>
              <a:off x="7789447"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13" name="Oval 12"/>
            <p:cNvSpPr/>
            <p:nvPr userDrawn="1"/>
          </p:nvSpPr>
          <p:spPr>
            <a:xfrm>
              <a:off x="7901905"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grpSp>
      <p:sp>
        <p:nvSpPr>
          <p:cNvPr id="17" name="Text Placeholder 16"/>
          <p:cNvSpPr>
            <a:spLocks noGrp="1"/>
          </p:cNvSpPr>
          <p:nvPr>
            <p:ph type="body" sz="quarter" idx="14" hasCustomPrompt="1"/>
          </p:nvPr>
        </p:nvSpPr>
        <p:spPr>
          <a:xfrm>
            <a:off x="7580803" y="1230169"/>
            <a:ext cx="698500" cy="798513"/>
          </a:xfrm>
        </p:spPr>
        <p:txBody>
          <a:bodyPr>
            <a:normAutofit/>
          </a:bodyPr>
          <a:lstStyle>
            <a:lvl1pPr marL="0" indent="0" algn="ctr">
              <a:buNone/>
              <a:defRPr sz="4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Tree>
    <p:extLst>
      <p:ext uri="{BB962C8B-B14F-4D97-AF65-F5344CB8AC3E}">
        <p14:creationId xmlns:p14="http://schemas.microsoft.com/office/powerpoint/2010/main" val="2168506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53D6CD-6AE3-49A0-9E04-58195A19B80A}" type="datetime1">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44BE3-8D6F-4BE8-9496-F3FB18393B3A}"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299469" cy="6875158"/>
          </a:xfrm>
          <a:prstGeom prst="rect">
            <a:avLst/>
          </a:prstGeom>
        </p:spPr>
      </p:pic>
    </p:spTree>
    <p:extLst>
      <p:ext uri="{BB962C8B-B14F-4D97-AF65-F5344CB8AC3E}">
        <p14:creationId xmlns:p14="http://schemas.microsoft.com/office/powerpoint/2010/main" val="405319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27" y="0"/>
            <a:ext cx="9140573" cy="6858000"/>
          </a:xfrm>
          <a:prstGeom prst="rect">
            <a:avLst/>
          </a:prstGeom>
        </p:spPr>
      </p:pic>
    </p:spTree>
    <p:extLst>
      <p:ext uri="{BB962C8B-B14F-4D97-AF65-F5344CB8AC3E}">
        <p14:creationId xmlns:p14="http://schemas.microsoft.com/office/powerpoint/2010/main" val="3450789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457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632" y="309612"/>
            <a:ext cx="526819" cy="604788"/>
          </a:xfrm>
          <a:prstGeom prst="rect">
            <a:avLst/>
          </a:prstGeom>
        </p:spPr>
      </p:pic>
    </p:spTree>
    <p:extLst>
      <p:ext uri="{BB962C8B-B14F-4D97-AF65-F5344CB8AC3E}">
        <p14:creationId xmlns:p14="http://schemas.microsoft.com/office/powerpoint/2010/main" val="413079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9144000" cy="6857143"/>
          </a:xfrm>
          <a:prstGeom prst="rect">
            <a:avLst/>
          </a:prstGeom>
        </p:spPr>
      </p:pic>
      <p:sp>
        <p:nvSpPr>
          <p:cNvPr id="2" name="Title 1"/>
          <p:cNvSpPr>
            <a:spLocks noGrp="1"/>
          </p:cNvSpPr>
          <p:nvPr>
            <p:ph type="title" hasCustomPrompt="1"/>
          </p:nvPr>
        </p:nvSpPr>
        <p:spPr>
          <a:xfrm>
            <a:off x="2884515" y="2842318"/>
            <a:ext cx="3391593" cy="1325563"/>
          </a:xfrm>
        </p:spPr>
        <p:txBody>
          <a:bodyPr/>
          <a:lstStyle>
            <a:lvl1pPr algn="ctr">
              <a:defRPr baseline="0">
                <a:latin typeface="Corbel" panose="020B0503020204020204" pitchFamily="34" charset="0"/>
              </a:defRPr>
            </a:lvl1pPr>
          </a:lstStyle>
          <a:p>
            <a:r>
              <a:rPr lang="en-US" dirty="0"/>
              <a:t>Click to edit circle content</a:t>
            </a:r>
          </a:p>
        </p:txBody>
      </p:sp>
    </p:spTree>
    <p:extLst>
      <p:ext uri="{BB962C8B-B14F-4D97-AF65-F5344CB8AC3E}">
        <p14:creationId xmlns:p14="http://schemas.microsoft.com/office/powerpoint/2010/main" val="2816457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 Use Main">
    <p:spTree>
      <p:nvGrpSpPr>
        <p:cNvPr id="1" name=""/>
        <p:cNvGrpSpPr/>
        <p:nvPr/>
      </p:nvGrpSpPr>
      <p:grpSpPr>
        <a:xfrm>
          <a:off x="0" y="0"/>
          <a:ext cx="0" cy="0"/>
          <a:chOff x="0" y="0"/>
          <a:chExt cx="0" cy="0"/>
        </a:xfrm>
      </p:grpSpPr>
      <p:grpSp>
        <p:nvGrpSpPr>
          <p:cNvPr id="6" name="Group 5"/>
          <p:cNvGrpSpPr/>
          <p:nvPr userDrawn="1"/>
        </p:nvGrpSpPr>
        <p:grpSpPr>
          <a:xfrm>
            <a:off x="245629" y="265071"/>
            <a:ext cx="53846" cy="278761"/>
            <a:chOff x="4754831" y="2447864"/>
            <a:chExt cx="53846" cy="278761"/>
          </a:xfrm>
        </p:grpSpPr>
        <p:sp>
          <p:nvSpPr>
            <p:cNvPr id="10" name="Oval 9"/>
            <p:cNvSpPr/>
            <p:nvPr userDrawn="1"/>
          </p:nvSpPr>
          <p:spPr>
            <a:xfrm rot="16200000">
              <a:off x="4754831" y="2672779"/>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1" name="Oval 10"/>
            <p:cNvSpPr/>
            <p:nvPr userDrawn="1"/>
          </p:nvSpPr>
          <p:spPr>
            <a:xfrm rot="16200000">
              <a:off x="4754831" y="2560321"/>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sp>
          <p:nvSpPr>
            <p:cNvPr id="12" name="Oval 11"/>
            <p:cNvSpPr/>
            <p:nvPr userDrawn="1"/>
          </p:nvSpPr>
          <p:spPr>
            <a:xfrm rot="16200000">
              <a:off x="4754831" y="2447864"/>
              <a:ext cx="53846" cy="53846"/>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2"/>
                </a:solidFill>
                <a:latin typeface="+mj-lt"/>
              </a:endParaRPr>
            </a:p>
          </p:txBody>
        </p:sp>
      </p:grpSp>
      <p:sp>
        <p:nvSpPr>
          <p:cNvPr id="15" name="Text Placeholder 14"/>
          <p:cNvSpPr>
            <a:spLocks noGrp="1"/>
          </p:cNvSpPr>
          <p:nvPr>
            <p:ph type="body" sz="quarter" idx="13"/>
          </p:nvPr>
        </p:nvSpPr>
        <p:spPr>
          <a:xfrm>
            <a:off x="317763" y="184582"/>
            <a:ext cx="7280901" cy="439738"/>
          </a:xfrm>
        </p:spPr>
        <p:txBody>
          <a:bodyPr>
            <a:noAutofit/>
          </a:bodyPr>
          <a:lstStyle>
            <a:lvl1pPr marL="0" indent="0">
              <a:buNone/>
              <a:defRPr cap="all" baseline="0">
                <a:latin typeface="+mj-lt"/>
              </a:defRPr>
            </a:lvl1pPr>
            <a:lvl2pPr>
              <a:defRPr>
                <a:latin typeface="+mj-lt"/>
              </a:defRPr>
            </a:lvl2pPr>
            <a:lvl3pPr>
              <a:defRPr>
                <a:latin typeface="+mj-lt"/>
              </a:defRPr>
            </a:lvl3pPr>
            <a:lvl4pPr>
              <a:defRPr>
                <a:latin typeface="+mj-lt"/>
              </a:defRPr>
            </a:lvl4pPr>
            <a:lvl5pPr>
              <a:defRPr>
                <a:latin typeface="+mj-lt"/>
              </a:defRPr>
            </a:lvl5pPr>
          </a:lstStyle>
          <a:p>
            <a:pPr lvl="0"/>
            <a:endParaRPr lang="en-US" dirty="0"/>
          </a:p>
        </p:txBody>
      </p:sp>
      <p:cxnSp>
        <p:nvCxnSpPr>
          <p:cNvPr id="13" name="Straight Connector 12"/>
          <p:cNvCxnSpPr/>
          <p:nvPr userDrawn="1"/>
        </p:nvCxnSpPr>
        <p:spPr>
          <a:xfrm>
            <a:off x="548640" y="6687127"/>
            <a:ext cx="8022705"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7923" y="6587589"/>
            <a:ext cx="167982" cy="192843"/>
          </a:xfrm>
          <a:prstGeom prst="rect">
            <a:avLst/>
          </a:prstGeom>
        </p:spPr>
      </p:pic>
      <p:sp>
        <p:nvSpPr>
          <p:cNvPr id="16" name="Text Placeholder 14"/>
          <p:cNvSpPr>
            <a:spLocks noGrp="1"/>
          </p:cNvSpPr>
          <p:nvPr>
            <p:ph type="body" sz="quarter" idx="14" hasCustomPrompt="1"/>
          </p:nvPr>
        </p:nvSpPr>
        <p:spPr>
          <a:xfrm>
            <a:off x="8646779" y="6586875"/>
            <a:ext cx="663478" cy="212933"/>
          </a:xfrm>
        </p:spPr>
        <p:txBody>
          <a:bodyPr lIns="0" rIns="0">
            <a:noAutofit/>
          </a:bodyPr>
          <a:lstStyle>
            <a:lvl1pPr marL="0" indent="0" algn="l">
              <a:buNone/>
              <a:defRPr sz="800" cap="all" baseline="0">
                <a:solidFill>
                  <a:schemeClr val="bg2"/>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ADD PAGE #</a:t>
            </a:r>
          </a:p>
        </p:txBody>
      </p:sp>
    </p:spTree>
    <p:extLst>
      <p:ext uri="{BB962C8B-B14F-4D97-AF65-F5344CB8AC3E}">
        <p14:creationId xmlns:p14="http://schemas.microsoft.com/office/powerpoint/2010/main" val="1107770792"/>
      </p:ext>
    </p:extLst>
  </p:cSld>
  <p:clrMapOvr>
    <a:masterClrMapping/>
  </p:clrMapOvr>
  <p:extLst>
    <p:ext uri="{DCECCB84-F9BA-43D5-87BE-67443E8EF086}">
      <p15:sldGuideLst xmlns:p15="http://schemas.microsoft.com/office/powerpoint/2012/main">
        <p15:guide id="1" pos="16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664F7F-1933-450C-B0F4-B658BA413DC5}" type="datetime1">
              <a:rPr lang="en-US" smtClean="0"/>
              <a:t>9/16/2019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44BE3-8D6F-4BE8-9496-F3FB18393B3A}" type="slidenum">
              <a:rPr lang="en-US" smtClean="0"/>
              <a:t>‹#›</a:t>
            </a:fld>
            <a:endParaRPr lang="en-US"/>
          </a:p>
        </p:txBody>
      </p:sp>
    </p:spTree>
    <p:extLst>
      <p:ext uri="{BB962C8B-B14F-4D97-AF65-F5344CB8AC3E}">
        <p14:creationId xmlns:p14="http://schemas.microsoft.com/office/powerpoint/2010/main" val="1994251122"/>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6" r:id="rId3"/>
    <p:sldLayoutId id="2147483662" r:id="rId4"/>
    <p:sldLayoutId id="2147483664" r:id="rId5"/>
    <p:sldLayoutId id="2147483665" r:id="rId6"/>
    <p:sldLayoutId id="2147483667" r:id="rId7"/>
    <p:sldLayoutId id="2147483668" r:id="rId8"/>
    <p:sldLayoutId id="2147483678" r:id="rId9"/>
    <p:sldLayoutId id="2147483670" r:id="rId10"/>
    <p:sldLayoutId id="2147483674" r:id="rId11"/>
    <p:sldLayoutId id="2147483684" r:id="rId12"/>
    <p:sldLayoutId id="2147483686" r:id="rId13"/>
    <p:sldLayoutId id="2147483687" r:id="rId14"/>
    <p:sldLayoutId id="2147483688" r:id="rId15"/>
    <p:sldLayoutId id="2147483689" r:id="rId16"/>
    <p:sldLayoutId id="2147483690" r:id="rId17"/>
    <p:sldLayoutId id="2147483685"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3js.org/" TargetMode="External"/><Relationship Id="rId2" Type="http://schemas.openxmlformats.org/officeDocument/2006/relationships/hyperlink" Target="http://powerbi.com/" TargetMode="External"/><Relationship Id="rId1" Type="http://schemas.openxmlformats.org/officeDocument/2006/relationships/slideLayout" Target="../slideLayouts/slideLayout9.xml"/><Relationship Id="rId5" Type="http://schemas.openxmlformats.org/officeDocument/2006/relationships/hyperlink" Target="https://pandas.pydata.org/" TargetMode="External"/><Relationship Id="rId4" Type="http://schemas.openxmlformats.org/officeDocument/2006/relationships/hyperlink" Target="https://matplotlib.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public.tableau.com/profile/alex.sorenson#!/"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public.tableau.com/" TargetMode="External"/><Relationship Id="rId1" Type="http://schemas.openxmlformats.org/officeDocument/2006/relationships/slideLayout" Target="../slideLayouts/slideLayout9.xml"/><Relationship Id="rId4" Type="http://schemas.openxmlformats.org/officeDocument/2006/relationships/hyperlink" Target="http://heyalexs.com/superstore.cs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Tableau</a:t>
            </a:r>
          </a:p>
        </p:txBody>
      </p:sp>
      <p:sp>
        <p:nvSpPr>
          <p:cNvPr id="3" name="Text Placeholder 2"/>
          <p:cNvSpPr>
            <a:spLocks noGrp="1"/>
          </p:cNvSpPr>
          <p:nvPr>
            <p:ph type="body" sz="quarter" idx="10"/>
          </p:nvPr>
        </p:nvSpPr>
        <p:spPr>
          <a:xfrm>
            <a:off x="628650" y="2946768"/>
            <a:ext cx="5006975" cy="998538"/>
          </a:xfrm>
        </p:spPr>
        <p:txBody>
          <a:bodyPr/>
          <a:lstStyle/>
          <a:p>
            <a:r>
              <a:rPr lang="en-US" dirty="0"/>
              <a:t>Storytelling through Data Visualizations</a:t>
            </a:r>
          </a:p>
        </p:txBody>
      </p:sp>
      <p:sp>
        <p:nvSpPr>
          <p:cNvPr id="4" name="Text Placeholder 3"/>
          <p:cNvSpPr>
            <a:spLocks noGrp="1"/>
          </p:cNvSpPr>
          <p:nvPr>
            <p:ph type="body" sz="quarter" idx="11"/>
          </p:nvPr>
        </p:nvSpPr>
        <p:spPr>
          <a:xfrm>
            <a:off x="628649" y="3902021"/>
            <a:ext cx="2769177" cy="806450"/>
          </a:xfrm>
        </p:spPr>
        <p:txBody>
          <a:bodyPr/>
          <a:lstStyle/>
          <a:p>
            <a:r>
              <a:rPr lang="en-US" dirty="0"/>
              <a:t>September 19</a:t>
            </a:r>
            <a:r>
              <a:rPr lang="en-US" baseline="30000" dirty="0"/>
              <a:t>th</a:t>
            </a:r>
            <a:r>
              <a:rPr lang="en-US" dirty="0"/>
              <a:t>, 2019</a:t>
            </a:r>
          </a:p>
        </p:txBody>
      </p:sp>
    </p:spTree>
    <p:extLst>
      <p:ext uri="{BB962C8B-B14F-4D97-AF65-F5344CB8AC3E}">
        <p14:creationId xmlns:p14="http://schemas.microsoft.com/office/powerpoint/2010/main" val="206988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Sales by State</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394855" y="914400"/>
            <a:ext cx="8251924" cy="923330"/>
          </a:xfrm>
          <a:prstGeom prst="rect">
            <a:avLst/>
          </a:prstGeom>
          <a:noFill/>
        </p:spPr>
        <p:txBody>
          <a:bodyPr wrap="square" rtlCol="0">
            <a:spAutoFit/>
          </a:bodyPr>
          <a:lstStyle/>
          <a:p>
            <a:pPr>
              <a:buClr>
                <a:schemeClr val="tx2"/>
              </a:buClr>
            </a:pPr>
            <a:r>
              <a:rPr lang="en-US" dirty="0"/>
              <a:t>Now that we know the data is correct, let’s build out a map of sales by state. Add some color so we can see higher sales at a glance. If you add the sales number as a label for each state (so we don’t have to mouse-over to see) that’d be a nice-to-have.</a:t>
            </a:r>
          </a:p>
        </p:txBody>
      </p:sp>
    </p:spTree>
    <p:extLst>
      <p:ext uri="{BB962C8B-B14F-4D97-AF65-F5344CB8AC3E}">
        <p14:creationId xmlns:p14="http://schemas.microsoft.com/office/powerpoint/2010/main" val="463960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30878B-BCAF-4345-A4C5-6338A16C7EE2}"/>
              </a:ext>
            </a:extLst>
          </p:cNvPr>
          <p:cNvSpPr>
            <a:spLocks noGrp="1"/>
          </p:cNvSpPr>
          <p:nvPr>
            <p:ph type="body" sz="quarter" idx="13"/>
          </p:nvPr>
        </p:nvSpPr>
        <p:spPr/>
        <p:txBody>
          <a:bodyPr/>
          <a:lstStyle/>
          <a:p>
            <a:r>
              <a:rPr lang="en-US" dirty="0"/>
              <a:t>Sales By State</a:t>
            </a:r>
          </a:p>
        </p:txBody>
      </p:sp>
      <p:sp>
        <p:nvSpPr>
          <p:cNvPr id="3" name="Text Placeholder 2">
            <a:extLst>
              <a:ext uri="{FF2B5EF4-FFF2-40B4-BE49-F238E27FC236}">
                <a16:creationId xmlns:a16="http://schemas.microsoft.com/office/drawing/2014/main" id="{718F1A0C-8F9E-44A3-8084-194296EA046E}"/>
              </a:ext>
            </a:extLst>
          </p:cNvPr>
          <p:cNvSpPr>
            <a:spLocks noGrp="1"/>
          </p:cNvSpPr>
          <p:nvPr>
            <p:ph type="body" sz="quarter" idx="14"/>
          </p:nvPr>
        </p:nvSpPr>
        <p:spPr/>
        <p:txBody>
          <a:bodyPr/>
          <a:lstStyle/>
          <a:p>
            <a:endParaRPr lang="en-US"/>
          </a:p>
        </p:txBody>
      </p:sp>
      <p:grpSp>
        <p:nvGrpSpPr>
          <p:cNvPr id="26" name="Group 25">
            <a:extLst>
              <a:ext uri="{FF2B5EF4-FFF2-40B4-BE49-F238E27FC236}">
                <a16:creationId xmlns:a16="http://schemas.microsoft.com/office/drawing/2014/main" id="{26C2FD7A-E3D1-4C56-876B-B1C177ADF154}"/>
              </a:ext>
            </a:extLst>
          </p:cNvPr>
          <p:cNvGrpSpPr/>
          <p:nvPr/>
        </p:nvGrpSpPr>
        <p:grpSpPr>
          <a:xfrm>
            <a:off x="336613" y="796563"/>
            <a:ext cx="7243199" cy="5081928"/>
            <a:chOff x="317763" y="754033"/>
            <a:chExt cx="7243199" cy="5081928"/>
          </a:xfrm>
        </p:grpSpPr>
        <p:pic>
          <p:nvPicPr>
            <p:cNvPr id="5" name="Picture 4">
              <a:extLst>
                <a:ext uri="{FF2B5EF4-FFF2-40B4-BE49-F238E27FC236}">
                  <a16:creationId xmlns:a16="http://schemas.microsoft.com/office/drawing/2014/main" id="{0BC9AC2E-FAA6-4D37-81A3-0A5B9DC32571}"/>
                </a:ext>
              </a:extLst>
            </p:cNvPr>
            <p:cNvPicPr>
              <a:picLocks noChangeAspect="1"/>
            </p:cNvPicPr>
            <p:nvPr/>
          </p:nvPicPr>
          <p:blipFill>
            <a:blip r:embed="rId2"/>
            <a:stretch>
              <a:fillRect/>
            </a:stretch>
          </p:blipFill>
          <p:spPr>
            <a:xfrm>
              <a:off x="317763" y="767981"/>
              <a:ext cx="4448175" cy="3790950"/>
            </a:xfrm>
            <a:prstGeom prst="rect">
              <a:avLst/>
            </a:prstGeom>
          </p:spPr>
        </p:pic>
        <p:cxnSp>
          <p:nvCxnSpPr>
            <p:cNvPr id="6" name="Straight Arrow Connector 5">
              <a:extLst>
                <a:ext uri="{FF2B5EF4-FFF2-40B4-BE49-F238E27FC236}">
                  <a16:creationId xmlns:a16="http://schemas.microsoft.com/office/drawing/2014/main" id="{75415C33-BA26-4DA4-BE24-6E4274DD625F}"/>
                </a:ext>
              </a:extLst>
            </p:cNvPr>
            <p:cNvCxnSpPr>
              <a:cxnSpLocks/>
            </p:cNvCxnSpPr>
            <p:nvPr/>
          </p:nvCxnSpPr>
          <p:spPr>
            <a:xfrm flipV="1">
              <a:off x="1153868" y="4261219"/>
              <a:ext cx="0" cy="62063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0DFA6B-B15C-414A-94E1-F187A2E9829B}"/>
                </a:ext>
              </a:extLst>
            </p:cNvPr>
            <p:cNvSpPr txBox="1"/>
            <p:nvPr/>
          </p:nvSpPr>
          <p:spPr>
            <a:xfrm>
              <a:off x="317764" y="4881854"/>
              <a:ext cx="1649260" cy="954107"/>
            </a:xfrm>
            <a:prstGeom prst="rect">
              <a:avLst/>
            </a:prstGeom>
            <a:noFill/>
          </p:spPr>
          <p:txBody>
            <a:bodyPr wrap="square" rtlCol="0">
              <a:spAutoFit/>
            </a:bodyPr>
            <a:lstStyle/>
            <a:p>
              <a:pPr>
                <a:buClr>
                  <a:schemeClr val="tx2"/>
                </a:buClr>
              </a:pPr>
              <a:r>
                <a:rPr lang="en-US" sz="1400" dirty="0"/>
                <a:t>Dragging State into the large pane of the sheet produces this</a:t>
              </a:r>
            </a:p>
          </p:txBody>
        </p:sp>
        <p:cxnSp>
          <p:nvCxnSpPr>
            <p:cNvPr id="9" name="Straight Arrow Connector 8">
              <a:extLst>
                <a:ext uri="{FF2B5EF4-FFF2-40B4-BE49-F238E27FC236}">
                  <a16:creationId xmlns:a16="http://schemas.microsoft.com/office/drawing/2014/main" id="{ED6F77A7-0B2E-413F-8624-F9437BBBE98A}"/>
                </a:ext>
              </a:extLst>
            </p:cNvPr>
            <p:cNvCxnSpPr>
              <a:cxnSpLocks/>
            </p:cNvCxnSpPr>
            <p:nvPr/>
          </p:nvCxnSpPr>
          <p:spPr>
            <a:xfrm flipH="1" flipV="1">
              <a:off x="1765005" y="3923414"/>
              <a:ext cx="882502" cy="95410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AAAED7-6CB7-4218-92DD-B5FAB2B129EB}"/>
                </a:ext>
              </a:extLst>
            </p:cNvPr>
            <p:cNvSpPr txBox="1"/>
            <p:nvPr/>
          </p:nvSpPr>
          <p:spPr>
            <a:xfrm>
              <a:off x="2201609" y="4877521"/>
              <a:ext cx="1649260" cy="954107"/>
            </a:xfrm>
            <a:prstGeom prst="rect">
              <a:avLst/>
            </a:prstGeom>
            <a:noFill/>
          </p:spPr>
          <p:txBody>
            <a:bodyPr wrap="square" rtlCol="0">
              <a:spAutoFit/>
            </a:bodyPr>
            <a:lstStyle/>
            <a:p>
              <a:pPr>
                <a:buClr>
                  <a:schemeClr val="tx2"/>
                </a:buClr>
              </a:pPr>
              <a:r>
                <a:rPr lang="en-US" sz="1400" dirty="0"/>
                <a:t>Drag Sales over Color to color the graph based on Sales by State</a:t>
              </a:r>
            </a:p>
          </p:txBody>
        </p:sp>
        <p:cxnSp>
          <p:nvCxnSpPr>
            <p:cNvPr id="13" name="Straight Arrow Connector 12">
              <a:extLst>
                <a:ext uri="{FF2B5EF4-FFF2-40B4-BE49-F238E27FC236}">
                  <a16:creationId xmlns:a16="http://schemas.microsoft.com/office/drawing/2014/main" id="{9DEFB716-5AE7-4C51-99F9-C1530614E27A}"/>
                </a:ext>
              </a:extLst>
            </p:cNvPr>
            <p:cNvCxnSpPr>
              <a:cxnSpLocks/>
            </p:cNvCxnSpPr>
            <p:nvPr/>
          </p:nvCxnSpPr>
          <p:spPr>
            <a:xfrm flipH="1">
              <a:off x="1765005" y="2503706"/>
              <a:ext cx="3283923" cy="55847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5AED6D-EE53-4942-8B54-6649A01090BE}"/>
                </a:ext>
              </a:extLst>
            </p:cNvPr>
            <p:cNvSpPr txBox="1"/>
            <p:nvPr/>
          </p:nvSpPr>
          <p:spPr>
            <a:xfrm>
              <a:off x="5048928" y="2026652"/>
              <a:ext cx="1649260" cy="954107"/>
            </a:xfrm>
            <a:prstGeom prst="rect">
              <a:avLst/>
            </a:prstGeom>
            <a:noFill/>
          </p:spPr>
          <p:txBody>
            <a:bodyPr wrap="square" rtlCol="0">
              <a:spAutoFit/>
            </a:bodyPr>
            <a:lstStyle/>
            <a:p>
              <a:pPr>
                <a:buClr>
                  <a:schemeClr val="tx2"/>
                </a:buClr>
              </a:pPr>
              <a:r>
                <a:rPr lang="en-US" sz="1400" dirty="0"/>
                <a:t>Click here and Check “Show Mark Labels” for numbers to appear</a:t>
              </a:r>
            </a:p>
          </p:txBody>
        </p:sp>
        <p:cxnSp>
          <p:nvCxnSpPr>
            <p:cNvPr id="16" name="Straight Arrow Connector 15">
              <a:extLst>
                <a:ext uri="{FF2B5EF4-FFF2-40B4-BE49-F238E27FC236}">
                  <a16:creationId xmlns:a16="http://schemas.microsoft.com/office/drawing/2014/main" id="{76D583B6-D588-4A1D-A7D7-BC89D7A23C80}"/>
                </a:ext>
              </a:extLst>
            </p:cNvPr>
            <p:cNvCxnSpPr>
              <a:cxnSpLocks/>
            </p:cNvCxnSpPr>
            <p:nvPr/>
          </p:nvCxnSpPr>
          <p:spPr>
            <a:xfrm flipH="1">
              <a:off x="4572000" y="958740"/>
              <a:ext cx="1339702"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AFE0-FC32-4691-9576-8F66BEF97D0A}"/>
                </a:ext>
              </a:extLst>
            </p:cNvPr>
            <p:cNvSpPr txBox="1"/>
            <p:nvPr/>
          </p:nvSpPr>
          <p:spPr>
            <a:xfrm>
              <a:off x="5911702" y="754033"/>
              <a:ext cx="1649260" cy="738664"/>
            </a:xfrm>
            <a:prstGeom prst="rect">
              <a:avLst/>
            </a:prstGeom>
            <a:noFill/>
          </p:spPr>
          <p:txBody>
            <a:bodyPr wrap="square" rtlCol="0">
              <a:spAutoFit/>
            </a:bodyPr>
            <a:lstStyle/>
            <a:p>
              <a:pPr>
                <a:buClr>
                  <a:schemeClr val="tx2"/>
                </a:buClr>
              </a:pPr>
              <a:r>
                <a:rPr lang="en-US" sz="1400" dirty="0"/>
                <a:t>These are auto-generated by utilizing State</a:t>
              </a:r>
            </a:p>
          </p:txBody>
        </p:sp>
        <p:cxnSp>
          <p:nvCxnSpPr>
            <p:cNvPr id="20" name="Straight Arrow Connector 19">
              <a:extLst>
                <a:ext uri="{FF2B5EF4-FFF2-40B4-BE49-F238E27FC236}">
                  <a16:creationId xmlns:a16="http://schemas.microsoft.com/office/drawing/2014/main" id="{10CFE25C-5EE3-4D10-BDFA-3FD6BDCA4F1A}"/>
                </a:ext>
              </a:extLst>
            </p:cNvPr>
            <p:cNvCxnSpPr>
              <a:cxnSpLocks/>
            </p:cNvCxnSpPr>
            <p:nvPr/>
          </p:nvCxnSpPr>
          <p:spPr>
            <a:xfrm flipH="1">
              <a:off x="4572001" y="1281262"/>
              <a:ext cx="1339701"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0F2D831E-D809-452D-86BF-3B8AF4CE5B94}"/>
              </a:ext>
            </a:extLst>
          </p:cNvPr>
          <p:cNvPicPr>
            <a:picLocks noChangeAspect="1"/>
          </p:cNvPicPr>
          <p:nvPr/>
        </p:nvPicPr>
        <p:blipFill>
          <a:blip r:embed="rId3"/>
          <a:stretch>
            <a:fillRect/>
          </a:stretch>
        </p:blipFill>
        <p:spPr>
          <a:xfrm>
            <a:off x="5593938" y="4381010"/>
            <a:ext cx="3213448" cy="1731798"/>
          </a:xfrm>
          <a:prstGeom prst="rect">
            <a:avLst/>
          </a:prstGeom>
        </p:spPr>
      </p:pic>
      <p:sp>
        <p:nvSpPr>
          <p:cNvPr id="28" name="TextBox 27">
            <a:extLst>
              <a:ext uri="{FF2B5EF4-FFF2-40B4-BE49-F238E27FC236}">
                <a16:creationId xmlns:a16="http://schemas.microsoft.com/office/drawing/2014/main" id="{834642E0-62DA-47CD-A5FA-D38DAF10FDD0}"/>
              </a:ext>
            </a:extLst>
          </p:cNvPr>
          <p:cNvSpPr txBox="1"/>
          <p:nvPr/>
        </p:nvSpPr>
        <p:spPr>
          <a:xfrm>
            <a:off x="5593938" y="4073233"/>
            <a:ext cx="3213447" cy="307777"/>
          </a:xfrm>
          <a:prstGeom prst="rect">
            <a:avLst/>
          </a:prstGeom>
          <a:noFill/>
        </p:spPr>
        <p:txBody>
          <a:bodyPr wrap="square" rtlCol="0">
            <a:spAutoFit/>
          </a:bodyPr>
          <a:lstStyle/>
          <a:p>
            <a:pPr algn="ctr">
              <a:buClr>
                <a:schemeClr val="tx2"/>
              </a:buClr>
            </a:pPr>
            <a:r>
              <a:rPr lang="en-US" sz="1400" dirty="0"/>
              <a:t>Finished Product</a:t>
            </a:r>
          </a:p>
        </p:txBody>
      </p:sp>
    </p:spTree>
    <p:extLst>
      <p:ext uri="{BB962C8B-B14F-4D97-AF65-F5344CB8AC3E}">
        <p14:creationId xmlns:p14="http://schemas.microsoft.com/office/powerpoint/2010/main" val="340691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Profit by State</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394855" y="914400"/>
            <a:ext cx="8251924" cy="1200329"/>
          </a:xfrm>
          <a:prstGeom prst="rect">
            <a:avLst/>
          </a:prstGeom>
          <a:noFill/>
        </p:spPr>
        <p:txBody>
          <a:bodyPr wrap="square" rtlCol="0">
            <a:spAutoFit/>
          </a:bodyPr>
          <a:lstStyle/>
          <a:p>
            <a:pPr>
              <a:buClr>
                <a:schemeClr val="tx2"/>
              </a:buClr>
            </a:pPr>
            <a:r>
              <a:rPr lang="en-US" dirty="0"/>
              <a:t>While sales was helpful, what we really need is profit. Negative profit (I hear less-successful people call this ‘loss’) should be in a different color. Again, if possible, add the profit as a label. In a perfect world we’d also have the Rank Table Calculation for profit so we can quickly figure out our best and worst states.</a:t>
            </a:r>
          </a:p>
        </p:txBody>
      </p:sp>
    </p:spTree>
    <p:extLst>
      <p:ext uri="{BB962C8B-B14F-4D97-AF65-F5344CB8AC3E}">
        <p14:creationId xmlns:p14="http://schemas.microsoft.com/office/powerpoint/2010/main" val="3086898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46AA3-2E3D-403C-B9F8-C543E0B59FDB}"/>
              </a:ext>
            </a:extLst>
          </p:cNvPr>
          <p:cNvSpPr>
            <a:spLocks noGrp="1"/>
          </p:cNvSpPr>
          <p:nvPr>
            <p:ph type="body" sz="quarter" idx="13"/>
          </p:nvPr>
        </p:nvSpPr>
        <p:spPr/>
        <p:txBody>
          <a:bodyPr/>
          <a:lstStyle/>
          <a:p>
            <a:r>
              <a:rPr lang="en-US" dirty="0"/>
              <a:t>Profit By State</a:t>
            </a:r>
          </a:p>
        </p:txBody>
      </p:sp>
      <p:sp>
        <p:nvSpPr>
          <p:cNvPr id="3" name="Text Placeholder 2">
            <a:extLst>
              <a:ext uri="{FF2B5EF4-FFF2-40B4-BE49-F238E27FC236}">
                <a16:creationId xmlns:a16="http://schemas.microsoft.com/office/drawing/2014/main" id="{63A8A7D9-D3C3-4600-80D1-17CC571409B2}"/>
              </a:ext>
            </a:extLst>
          </p:cNvPr>
          <p:cNvSpPr>
            <a:spLocks noGrp="1"/>
          </p:cNvSpPr>
          <p:nvPr>
            <p:ph type="body" sz="quarter" idx="14"/>
          </p:nvPr>
        </p:nvSpPr>
        <p:spPr/>
        <p:txBody>
          <a:bodyPr/>
          <a:lstStyle/>
          <a:p>
            <a:endParaRPr lang="en-US"/>
          </a:p>
        </p:txBody>
      </p:sp>
      <p:grpSp>
        <p:nvGrpSpPr>
          <p:cNvPr id="9" name="Group 8">
            <a:extLst>
              <a:ext uri="{FF2B5EF4-FFF2-40B4-BE49-F238E27FC236}">
                <a16:creationId xmlns:a16="http://schemas.microsoft.com/office/drawing/2014/main" id="{BB8EE004-E594-4336-A2E0-97E14FA3132E}"/>
              </a:ext>
            </a:extLst>
          </p:cNvPr>
          <p:cNvGrpSpPr/>
          <p:nvPr/>
        </p:nvGrpSpPr>
        <p:grpSpPr>
          <a:xfrm>
            <a:off x="4919930" y="624320"/>
            <a:ext cx="3593690" cy="5615780"/>
            <a:chOff x="4649765" y="971095"/>
            <a:chExt cx="3593690" cy="5615780"/>
          </a:xfrm>
        </p:grpSpPr>
        <p:pic>
          <p:nvPicPr>
            <p:cNvPr id="5" name="Picture 4">
              <a:extLst>
                <a:ext uri="{FF2B5EF4-FFF2-40B4-BE49-F238E27FC236}">
                  <a16:creationId xmlns:a16="http://schemas.microsoft.com/office/drawing/2014/main" id="{9B716B49-D1B6-476B-AE21-FE25383F9756}"/>
                </a:ext>
              </a:extLst>
            </p:cNvPr>
            <p:cNvPicPr>
              <a:picLocks noChangeAspect="1"/>
            </p:cNvPicPr>
            <p:nvPr/>
          </p:nvPicPr>
          <p:blipFill>
            <a:blip r:embed="rId2"/>
            <a:stretch>
              <a:fillRect/>
            </a:stretch>
          </p:blipFill>
          <p:spPr>
            <a:xfrm>
              <a:off x="4649765" y="1340427"/>
              <a:ext cx="3593690" cy="5246448"/>
            </a:xfrm>
            <a:prstGeom prst="rect">
              <a:avLst/>
            </a:prstGeom>
          </p:spPr>
        </p:pic>
        <p:sp>
          <p:nvSpPr>
            <p:cNvPr id="7" name="TextBox 6">
              <a:extLst>
                <a:ext uri="{FF2B5EF4-FFF2-40B4-BE49-F238E27FC236}">
                  <a16:creationId xmlns:a16="http://schemas.microsoft.com/office/drawing/2014/main" id="{D41FBC2E-93ED-471E-AAC2-4020C5B981A7}"/>
                </a:ext>
              </a:extLst>
            </p:cNvPr>
            <p:cNvSpPr txBox="1"/>
            <p:nvPr/>
          </p:nvSpPr>
          <p:spPr>
            <a:xfrm>
              <a:off x="4649765" y="971095"/>
              <a:ext cx="3593690" cy="369332"/>
            </a:xfrm>
            <a:prstGeom prst="rect">
              <a:avLst/>
            </a:prstGeom>
            <a:noFill/>
          </p:spPr>
          <p:txBody>
            <a:bodyPr wrap="square" rtlCol="0">
              <a:spAutoFit/>
            </a:bodyPr>
            <a:lstStyle/>
            <a:p>
              <a:pPr algn="ctr">
                <a:buClr>
                  <a:schemeClr val="tx2"/>
                </a:buClr>
              </a:pPr>
              <a:r>
                <a:rPr lang="en-US" dirty="0"/>
                <a:t>How to get Rank Table Calculation</a:t>
              </a:r>
            </a:p>
          </p:txBody>
        </p:sp>
      </p:grpSp>
      <p:pic>
        <p:nvPicPr>
          <p:cNvPr id="8" name="Picture 7">
            <a:extLst>
              <a:ext uri="{FF2B5EF4-FFF2-40B4-BE49-F238E27FC236}">
                <a16:creationId xmlns:a16="http://schemas.microsoft.com/office/drawing/2014/main" id="{6654E65B-7057-42BE-9A11-015B9B41DA5C}"/>
              </a:ext>
            </a:extLst>
          </p:cNvPr>
          <p:cNvPicPr>
            <a:picLocks noChangeAspect="1"/>
          </p:cNvPicPr>
          <p:nvPr/>
        </p:nvPicPr>
        <p:blipFill>
          <a:blip r:embed="rId3"/>
          <a:stretch>
            <a:fillRect/>
          </a:stretch>
        </p:blipFill>
        <p:spPr>
          <a:xfrm>
            <a:off x="295275" y="624320"/>
            <a:ext cx="4276725" cy="3962400"/>
          </a:xfrm>
          <a:prstGeom prst="rect">
            <a:avLst/>
          </a:prstGeom>
        </p:spPr>
      </p:pic>
      <p:cxnSp>
        <p:nvCxnSpPr>
          <p:cNvPr id="10" name="Straight Arrow Connector 9">
            <a:extLst>
              <a:ext uri="{FF2B5EF4-FFF2-40B4-BE49-F238E27FC236}">
                <a16:creationId xmlns:a16="http://schemas.microsoft.com/office/drawing/2014/main" id="{1FEDE546-6B98-41B8-ADF1-D49A36C80732}"/>
              </a:ext>
            </a:extLst>
          </p:cNvPr>
          <p:cNvCxnSpPr>
            <a:cxnSpLocks/>
          </p:cNvCxnSpPr>
          <p:nvPr/>
        </p:nvCxnSpPr>
        <p:spPr>
          <a:xfrm flipH="1" flipV="1">
            <a:off x="1731900" y="3747735"/>
            <a:ext cx="882502" cy="95410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1DB94F-D664-4546-BF35-1DE7860AA6AB}"/>
              </a:ext>
            </a:extLst>
          </p:cNvPr>
          <p:cNvCxnSpPr>
            <a:cxnSpLocks/>
          </p:cNvCxnSpPr>
          <p:nvPr/>
        </p:nvCxnSpPr>
        <p:spPr>
          <a:xfrm flipH="1" flipV="1">
            <a:off x="1731900" y="3931308"/>
            <a:ext cx="701737" cy="77053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D7385E7-585F-44AA-9F18-F7510081507F}"/>
              </a:ext>
            </a:extLst>
          </p:cNvPr>
          <p:cNvSpPr txBox="1"/>
          <p:nvPr/>
        </p:nvSpPr>
        <p:spPr>
          <a:xfrm>
            <a:off x="1597169" y="4701842"/>
            <a:ext cx="1672936" cy="646331"/>
          </a:xfrm>
          <a:prstGeom prst="rect">
            <a:avLst/>
          </a:prstGeom>
          <a:noFill/>
        </p:spPr>
        <p:txBody>
          <a:bodyPr wrap="square" rtlCol="0">
            <a:spAutoFit/>
          </a:bodyPr>
          <a:lstStyle/>
          <a:p>
            <a:pPr>
              <a:buClr>
                <a:schemeClr val="tx2"/>
              </a:buClr>
            </a:pPr>
            <a:r>
              <a:rPr lang="en-US" dirty="0"/>
              <a:t>Drag Profit onto Color and Label</a:t>
            </a:r>
          </a:p>
        </p:txBody>
      </p:sp>
    </p:spTree>
    <p:extLst>
      <p:ext uri="{BB962C8B-B14F-4D97-AF65-F5344CB8AC3E}">
        <p14:creationId xmlns:p14="http://schemas.microsoft.com/office/powerpoint/2010/main" val="674352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Category Sales by Month</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394855" y="914400"/>
            <a:ext cx="8251924" cy="1477328"/>
          </a:xfrm>
          <a:prstGeom prst="rect">
            <a:avLst/>
          </a:prstGeom>
          <a:noFill/>
        </p:spPr>
        <p:txBody>
          <a:bodyPr wrap="square" rtlCol="0">
            <a:spAutoFit/>
          </a:bodyPr>
          <a:lstStyle/>
          <a:p>
            <a:pPr>
              <a:buClr>
                <a:schemeClr val="tx2"/>
              </a:buClr>
            </a:pPr>
            <a:r>
              <a:rPr lang="en-US" dirty="0"/>
              <a:t>The category leaders are fighting each other on who has better sales in a specific month. I don’t want to pick a loser so can you build me a graphic? I also hate looking at tables so if you can turn it into an area graph that’d be great. Bonus points if you can get me Percent of Total for each Category by Month (so each month is 100% and split between the categories).</a:t>
            </a:r>
          </a:p>
        </p:txBody>
      </p:sp>
    </p:spTree>
    <p:extLst>
      <p:ext uri="{BB962C8B-B14F-4D97-AF65-F5344CB8AC3E}">
        <p14:creationId xmlns:p14="http://schemas.microsoft.com/office/powerpoint/2010/main" val="1557520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4B27C-67E8-447F-A1ED-EDF60285444E}"/>
              </a:ext>
            </a:extLst>
          </p:cNvPr>
          <p:cNvSpPr>
            <a:spLocks noGrp="1"/>
          </p:cNvSpPr>
          <p:nvPr>
            <p:ph type="body" sz="quarter" idx="13"/>
          </p:nvPr>
        </p:nvSpPr>
        <p:spPr/>
        <p:txBody>
          <a:bodyPr/>
          <a:lstStyle/>
          <a:p>
            <a:r>
              <a:rPr lang="en-US" dirty="0"/>
              <a:t>Category Sales by Month</a:t>
            </a:r>
          </a:p>
        </p:txBody>
      </p:sp>
      <p:sp>
        <p:nvSpPr>
          <p:cNvPr id="3" name="Text Placeholder 2">
            <a:extLst>
              <a:ext uri="{FF2B5EF4-FFF2-40B4-BE49-F238E27FC236}">
                <a16:creationId xmlns:a16="http://schemas.microsoft.com/office/drawing/2014/main" id="{CD38999D-CB06-40DA-91BA-500B892775C6}"/>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F543E4BA-7284-42C7-8D09-4B728DAA8149}"/>
              </a:ext>
            </a:extLst>
          </p:cNvPr>
          <p:cNvPicPr>
            <a:picLocks noChangeAspect="1"/>
          </p:cNvPicPr>
          <p:nvPr/>
        </p:nvPicPr>
        <p:blipFill>
          <a:blip r:embed="rId2"/>
          <a:stretch>
            <a:fillRect/>
          </a:stretch>
        </p:blipFill>
        <p:spPr>
          <a:xfrm>
            <a:off x="3958936" y="660693"/>
            <a:ext cx="4775254" cy="2891375"/>
          </a:xfrm>
          <a:prstGeom prst="rect">
            <a:avLst/>
          </a:prstGeom>
        </p:spPr>
      </p:pic>
      <p:pic>
        <p:nvPicPr>
          <p:cNvPr id="5" name="Picture 4">
            <a:extLst>
              <a:ext uri="{FF2B5EF4-FFF2-40B4-BE49-F238E27FC236}">
                <a16:creationId xmlns:a16="http://schemas.microsoft.com/office/drawing/2014/main" id="{F854FBC0-EA16-4DEF-8E67-89B3847159AF}"/>
              </a:ext>
            </a:extLst>
          </p:cNvPr>
          <p:cNvPicPr>
            <a:picLocks noChangeAspect="1"/>
          </p:cNvPicPr>
          <p:nvPr/>
        </p:nvPicPr>
        <p:blipFill>
          <a:blip r:embed="rId3"/>
          <a:stretch>
            <a:fillRect/>
          </a:stretch>
        </p:blipFill>
        <p:spPr>
          <a:xfrm>
            <a:off x="3958936" y="3608098"/>
            <a:ext cx="4775254" cy="2890648"/>
          </a:xfrm>
          <a:prstGeom prst="rect">
            <a:avLst/>
          </a:prstGeom>
        </p:spPr>
      </p:pic>
      <p:grpSp>
        <p:nvGrpSpPr>
          <p:cNvPr id="8" name="Group 7">
            <a:extLst>
              <a:ext uri="{FF2B5EF4-FFF2-40B4-BE49-F238E27FC236}">
                <a16:creationId xmlns:a16="http://schemas.microsoft.com/office/drawing/2014/main" id="{6A4F4E7D-E638-48A7-890D-3AD04EA8005F}"/>
              </a:ext>
            </a:extLst>
          </p:cNvPr>
          <p:cNvGrpSpPr/>
          <p:nvPr/>
        </p:nvGrpSpPr>
        <p:grpSpPr>
          <a:xfrm>
            <a:off x="317763" y="1982228"/>
            <a:ext cx="3309313" cy="3251740"/>
            <a:chOff x="202814" y="987751"/>
            <a:chExt cx="4257675" cy="3865007"/>
          </a:xfrm>
        </p:grpSpPr>
        <p:pic>
          <p:nvPicPr>
            <p:cNvPr id="6" name="Picture 5">
              <a:extLst>
                <a:ext uri="{FF2B5EF4-FFF2-40B4-BE49-F238E27FC236}">
                  <a16:creationId xmlns:a16="http://schemas.microsoft.com/office/drawing/2014/main" id="{F2F2F3DB-0014-4CF0-803D-42991FCBE5B0}"/>
                </a:ext>
              </a:extLst>
            </p:cNvPr>
            <p:cNvPicPr>
              <a:picLocks noChangeAspect="1"/>
            </p:cNvPicPr>
            <p:nvPr/>
          </p:nvPicPr>
          <p:blipFill>
            <a:blip r:embed="rId4"/>
            <a:stretch>
              <a:fillRect/>
            </a:stretch>
          </p:blipFill>
          <p:spPr>
            <a:xfrm>
              <a:off x="202814" y="1357083"/>
              <a:ext cx="4257675" cy="3495675"/>
            </a:xfrm>
            <a:prstGeom prst="rect">
              <a:avLst/>
            </a:prstGeom>
          </p:spPr>
        </p:pic>
        <p:sp>
          <p:nvSpPr>
            <p:cNvPr id="7" name="TextBox 6">
              <a:extLst>
                <a:ext uri="{FF2B5EF4-FFF2-40B4-BE49-F238E27FC236}">
                  <a16:creationId xmlns:a16="http://schemas.microsoft.com/office/drawing/2014/main" id="{1DD1B52A-2488-42A9-B63E-AB8263D59863}"/>
                </a:ext>
              </a:extLst>
            </p:cNvPr>
            <p:cNvSpPr txBox="1"/>
            <p:nvPr/>
          </p:nvSpPr>
          <p:spPr>
            <a:xfrm>
              <a:off x="202814" y="987751"/>
              <a:ext cx="4257675" cy="369332"/>
            </a:xfrm>
            <a:prstGeom prst="rect">
              <a:avLst/>
            </a:prstGeom>
            <a:noFill/>
          </p:spPr>
          <p:txBody>
            <a:bodyPr wrap="square" rtlCol="0">
              <a:spAutoFit/>
            </a:bodyPr>
            <a:lstStyle/>
            <a:p>
              <a:pPr algn="ctr">
                <a:buClr>
                  <a:schemeClr val="tx2"/>
                </a:buClr>
              </a:pPr>
              <a:r>
                <a:rPr lang="en-US" dirty="0"/>
                <a:t>Where the Pills should be placed</a:t>
              </a:r>
            </a:p>
          </p:txBody>
        </p:sp>
      </p:grpSp>
    </p:spTree>
    <p:extLst>
      <p:ext uri="{BB962C8B-B14F-4D97-AF65-F5344CB8AC3E}">
        <p14:creationId xmlns:p14="http://schemas.microsoft.com/office/powerpoint/2010/main" val="171566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A0131F-AB38-4EB1-ACD0-14E6DD876885}"/>
              </a:ext>
            </a:extLst>
          </p:cNvPr>
          <p:cNvSpPr>
            <a:spLocks noGrp="1"/>
          </p:cNvSpPr>
          <p:nvPr>
            <p:ph type="body" sz="quarter" idx="13"/>
          </p:nvPr>
        </p:nvSpPr>
        <p:spPr/>
        <p:txBody>
          <a:bodyPr/>
          <a:lstStyle/>
          <a:p>
            <a:r>
              <a:rPr lang="en-US" dirty="0"/>
              <a:t>Category Sales by Month</a:t>
            </a:r>
          </a:p>
        </p:txBody>
      </p:sp>
      <p:sp>
        <p:nvSpPr>
          <p:cNvPr id="3" name="Text Placeholder 2">
            <a:extLst>
              <a:ext uri="{FF2B5EF4-FFF2-40B4-BE49-F238E27FC236}">
                <a16:creationId xmlns:a16="http://schemas.microsoft.com/office/drawing/2014/main" id="{AC802D2A-E616-426A-9D5A-A0A2EAD94704}"/>
              </a:ext>
            </a:extLst>
          </p:cNvPr>
          <p:cNvSpPr>
            <a:spLocks noGrp="1"/>
          </p:cNvSpPr>
          <p:nvPr>
            <p:ph type="body" sz="quarter" idx="14"/>
          </p:nvPr>
        </p:nvSpPr>
        <p:spPr/>
        <p:txBody>
          <a:bodyPr/>
          <a:lstStyle/>
          <a:p>
            <a:endParaRPr lang="en-US"/>
          </a:p>
        </p:txBody>
      </p:sp>
      <p:grpSp>
        <p:nvGrpSpPr>
          <p:cNvPr id="13" name="Group 12">
            <a:extLst>
              <a:ext uri="{FF2B5EF4-FFF2-40B4-BE49-F238E27FC236}">
                <a16:creationId xmlns:a16="http://schemas.microsoft.com/office/drawing/2014/main" id="{C6986148-176D-4B1F-A418-A546B66DE1A8}"/>
              </a:ext>
            </a:extLst>
          </p:cNvPr>
          <p:cNvGrpSpPr/>
          <p:nvPr/>
        </p:nvGrpSpPr>
        <p:grpSpPr>
          <a:xfrm>
            <a:off x="547224" y="773882"/>
            <a:ext cx="1693106" cy="5779921"/>
            <a:chOff x="552449" y="806954"/>
            <a:chExt cx="1693106" cy="5779921"/>
          </a:xfrm>
        </p:grpSpPr>
        <p:pic>
          <p:nvPicPr>
            <p:cNvPr id="10" name="Picture 9">
              <a:extLst>
                <a:ext uri="{FF2B5EF4-FFF2-40B4-BE49-F238E27FC236}">
                  <a16:creationId xmlns:a16="http://schemas.microsoft.com/office/drawing/2014/main" id="{F56451F6-F8EB-45ED-B7C5-DF99E6AE3750}"/>
                </a:ext>
              </a:extLst>
            </p:cNvPr>
            <p:cNvPicPr>
              <a:picLocks noChangeAspect="1"/>
            </p:cNvPicPr>
            <p:nvPr/>
          </p:nvPicPr>
          <p:blipFill>
            <a:blip r:embed="rId2"/>
            <a:stretch>
              <a:fillRect/>
            </a:stretch>
          </p:blipFill>
          <p:spPr>
            <a:xfrm>
              <a:off x="552449" y="1433945"/>
              <a:ext cx="1693106" cy="5152930"/>
            </a:xfrm>
            <a:prstGeom prst="rect">
              <a:avLst/>
            </a:prstGeom>
          </p:spPr>
        </p:pic>
        <p:sp>
          <p:nvSpPr>
            <p:cNvPr id="11" name="TextBox 10">
              <a:extLst>
                <a:ext uri="{FF2B5EF4-FFF2-40B4-BE49-F238E27FC236}">
                  <a16:creationId xmlns:a16="http://schemas.microsoft.com/office/drawing/2014/main" id="{D14851D7-484C-406F-BDF5-E47E0CB5B518}"/>
                </a:ext>
              </a:extLst>
            </p:cNvPr>
            <p:cNvSpPr txBox="1"/>
            <p:nvPr/>
          </p:nvSpPr>
          <p:spPr>
            <a:xfrm>
              <a:off x="552449" y="806954"/>
              <a:ext cx="1649260" cy="600164"/>
            </a:xfrm>
            <a:prstGeom prst="rect">
              <a:avLst/>
            </a:prstGeom>
            <a:noFill/>
          </p:spPr>
          <p:txBody>
            <a:bodyPr wrap="square" rtlCol="0">
              <a:spAutoFit/>
            </a:bodyPr>
            <a:lstStyle/>
            <a:p>
              <a:pPr algn="ctr">
                <a:buClr>
                  <a:schemeClr val="tx2"/>
                </a:buClr>
              </a:pPr>
              <a:r>
                <a:rPr lang="en-US" sz="1100" dirty="0"/>
                <a:t>Converting Blue Year to Green Month</a:t>
              </a:r>
            </a:p>
            <a:p>
              <a:pPr algn="ctr">
                <a:buClr>
                  <a:schemeClr val="tx2"/>
                </a:buClr>
              </a:pPr>
              <a:r>
                <a:rPr lang="en-US" sz="1100" dirty="0"/>
                <a:t>(Discrete to Continuous)</a:t>
              </a:r>
            </a:p>
          </p:txBody>
        </p:sp>
      </p:grpSp>
      <p:grpSp>
        <p:nvGrpSpPr>
          <p:cNvPr id="16" name="Group 15">
            <a:extLst>
              <a:ext uri="{FF2B5EF4-FFF2-40B4-BE49-F238E27FC236}">
                <a16:creationId xmlns:a16="http://schemas.microsoft.com/office/drawing/2014/main" id="{7A138768-B7A9-47AE-9BD4-28FD4962BB1B}"/>
              </a:ext>
            </a:extLst>
          </p:cNvPr>
          <p:cNvGrpSpPr/>
          <p:nvPr/>
        </p:nvGrpSpPr>
        <p:grpSpPr>
          <a:xfrm>
            <a:off x="3072895" y="916125"/>
            <a:ext cx="1863133" cy="5637678"/>
            <a:chOff x="6637509" y="916125"/>
            <a:chExt cx="1863133" cy="5637678"/>
          </a:xfrm>
        </p:grpSpPr>
        <p:pic>
          <p:nvPicPr>
            <p:cNvPr id="12" name="Picture 11">
              <a:extLst>
                <a:ext uri="{FF2B5EF4-FFF2-40B4-BE49-F238E27FC236}">
                  <a16:creationId xmlns:a16="http://schemas.microsoft.com/office/drawing/2014/main" id="{162C315C-CA93-44C7-A480-78F73AEA0B2F}"/>
                </a:ext>
              </a:extLst>
            </p:cNvPr>
            <p:cNvPicPr>
              <a:picLocks noChangeAspect="1"/>
            </p:cNvPicPr>
            <p:nvPr/>
          </p:nvPicPr>
          <p:blipFill>
            <a:blip r:embed="rId3"/>
            <a:stretch>
              <a:fillRect/>
            </a:stretch>
          </p:blipFill>
          <p:spPr>
            <a:xfrm>
              <a:off x="6681355" y="1357083"/>
              <a:ext cx="1819287" cy="5196720"/>
            </a:xfrm>
            <a:prstGeom prst="rect">
              <a:avLst/>
            </a:prstGeom>
          </p:spPr>
        </p:pic>
        <p:sp>
          <p:nvSpPr>
            <p:cNvPr id="15" name="TextBox 14">
              <a:extLst>
                <a:ext uri="{FF2B5EF4-FFF2-40B4-BE49-F238E27FC236}">
                  <a16:creationId xmlns:a16="http://schemas.microsoft.com/office/drawing/2014/main" id="{932B2DFC-7F3C-4366-9A8F-3EC6A12C6F6D}"/>
                </a:ext>
              </a:extLst>
            </p:cNvPr>
            <p:cNvSpPr txBox="1"/>
            <p:nvPr/>
          </p:nvSpPr>
          <p:spPr>
            <a:xfrm>
              <a:off x="6637509" y="916125"/>
              <a:ext cx="1863133" cy="461665"/>
            </a:xfrm>
            <a:prstGeom prst="rect">
              <a:avLst/>
            </a:prstGeom>
            <a:noFill/>
          </p:spPr>
          <p:txBody>
            <a:bodyPr wrap="square" rtlCol="0">
              <a:spAutoFit/>
            </a:bodyPr>
            <a:lstStyle/>
            <a:p>
              <a:pPr algn="ctr">
                <a:buClr>
                  <a:schemeClr val="tx2"/>
                </a:buClr>
              </a:pPr>
              <a:r>
                <a:rPr lang="en-US" sz="1200" dirty="0"/>
                <a:t>Using “Show Me” to convert to Area Graph</a:t>
              </a:r>
            </a:p>
          </p:txBody>
        </p:sp>
      </p:grpSp>
      <p:grpSp>
        <p:nvGrpSpPr>
          <p:cNvPr id="19" name="Group 18">
            <a:extLst>
              <a:ext uri="{FF2B5EF4-FFF2-40B4-BE49-F238E27FC236}">
                <a16:creationId xmlns:a16="http://schemas.microsoft.com/office/drawing/2014/main" id="{BCF0EDA5-4FA2-4F9A-9511-66C56EF3A4FC}"/>
              </a:ext>
            </a:extLst>
          </p:cNvPr>
          <p:cNvGrpSpPr/>
          <p:nvPr/>
        </p:nvGrpSpPr>
        <p:grpSpPr>
          <a:xfrm>
            <a:off x="5768593" y="916125"/>
            <a:ext cx="3209925" cy="4900315"/>
            <a:chOff x="5768593" y="1579283"/>
            <a:chExt cx="3209925" cy="4900315"/>
          </a:xfrm>
        </p:grpSpPr>
        <p:pic>
          <p:nvPicPr>
            <p:cNvPr id="17" name="Picture 16">
              <a:extLst>
                <a:ext uri="{FF2B5EF4-FFF2-40B4-BE49-F238E27FC236}">
                  <a16:creationId xmlns:a16="http://schemas.microsoft.com/office/drawing/2014/main" id="{AEA47308-9F43-401E-B48B-7599E3D2CD84}"/>
                </a:ext>
              </a:extLst>
            </p:cNvPr>
            <p:cNvPicPr>
              <a:picLocks noChangeAspect="1"/>
            </p:cNvPicPr>
            <p:nvPr/>
          </p:nvPicPr>
          <p:blipFill>
            <a:blip r:embed="rId4"/>
            <a:stretch>
              <a:fillRect/>
            </a:stretch>
          </p:blipFill>
          <p:spPr>
            <a:xfrm>
              <a:off x="5768593" y="2040948"/>
              <a:ext cx="3209925" cy="4438650"/>
            </a:xfrm>
            <a:prstGeom prst="rect">
              <a:avLst/>
            </a:prstGeom>
          </p:spPr>
        </p:pic>
        <p:sp>
          <p:nvSpPr>
            <p:cNvPr id="18" name="TextBox 17">
              <a:extLst>
                <a:ext uri="{FF2B5EF4-FFF2-40B4-BE49-F238E27FC236}">
                  <a16:creationId xmlns:a16="http://schemas.microsoft.com/office/drawing/2014/main" id="{570076AD-DF5E-4A97-912D-51BF66BEDB5E}"/>
                </a:ext>
              </a:extLst>
            </p:cNvPr>
            <p:cNvSpPr txBox="1"/>
            <p:nvPr/>
          </p:nvSpPr>
          <p:spPr>
            <a:xfrm>
              <a:off x="5768593" y="1579283"/>
              <a:ext cx="3209925" cy="461665"/>
            </a:xfrm>
            <a:prstGeom prst="rect">
              <a:avLst/>
            </a:prstGeom>
            <a:noFill/>
          </p:spPr>
          <p:txBody>
            <a:bodyPr wrap="square" rtlCol="0">
              <a:spAutoFit/>
            </a:bodyPr>
            <a:lstStyle/>
            <a:p>
              <a:pPr algn="ctr">
                <a:buClr>
                  <a:schemeClr val="tx2"/>
                </a:buClr>
              </a:pPr>
              <a:r>
                <a:rPr lang="en-US" sz="1200" dirty="0"/>
                <a:t>“Table (down)” will produce the ‘Always 100%’ look we’re going for</a:t>
              </a:r>
            </a:p>
          </p:txBody>
        </p:sp>
      </p:grpSp>
    </p:spTree>
    <p:extLst>
      <p:ext uri="{BB962C8B-B14F-4D97-AF65-F5344CB8AC3E}">
        <p14:creationId xmlns:p14="http://schemas.microsoft.com/office/powerpoint/2010/main" val="59120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Running total of Profit by Segment</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394855" y="914400"/>
            <a:ext cx="8251924" cy="1200329"/>
          </a:xfrm>
          <a:prstGeom prst="rect">
            <a:avLst/>
          </a:prstGeom>
          <a:noFill/>
        </p:spPr>
        <p:txBody>
          <a:bodyPr wrap="square" rtlCol="0">
            <a:spAutoFit/>
          </a:bodyPr>
          <a:lstStyle/>
          <a:p>
            <a:pPr>
              <a:buClr>
                <a:schemeClr val="tx2"/>
              </a:buClr>
            </a:pPr>
            <a:r>
              <a:rPr lang="en-US" dirty="0"/>
              <a:t>The segment leaders realized the category leader fight improved morale, so they’ve started fighting each other on who has sold the most. They only care about lifetime profit though instead of monthly sales (they’re smarter). Who’s right? A line graph by month should work best.</a:t>
            </a:r>
          </a:p>
        </p:txBody>
      </p:sp>
    </p:spTree>
    <p:extLst>
      <p:ext uri="{BB962C8B-B14F-4D97-AF65-F5344CB8AC3E}">
        <p14:creationId xmlns:p14="http://schemas.microsoft.com/office/powerpoint/2010/main" val="1933352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68CAC9-6410-401F-8B24-16458229772A}"/>
              </a:ext>
            </a:extLst>
          </p:cNvPr>
          <p:cNvSpPr>
            <a:spLocks noGrp="1"/>
          </p:cNvSpPr>
          <p:nvPr>
            <p:ph type="body" sz="quarter" idx="13"/>
          </p:nvPr>
        </p:nvSpPr>
        <p:spPr/>
        <p:txBody>
          <a:bodyPr/>
          <a:lstStyle/>
          <a:p>
            <a:r>
              <a:rPr lang="en-US" dirty="0"/>
              <a:t>Running Total of Profit by Segment</a:t>
            </a:r>
          </a:p>
        </p:txBody>
      </p:sp>
      <p:sp>
        <p:nvSpPr>
          <p:cNvPr id="3" name="Text Placeholder 2">
            <a:extLst>
              <a:ext uri="{FF2B5EF4-FFF2-40B4-BE49-F238E27FC236}">
                <a16:creationId xmlns:a16="http://schemas.microsoft.com/office/drawing/2014/main" id="{666BA992-81F9-43F8-B583-29013391BAB0}"/>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8633C491-799F-40B8-B28A-5CEE7BBA49BA}"/>
              </a:ext>
            </a:extLst>
          </p:cNvPr>
          <p:cNvPicPr>
            <a:picLocks noChangeAspect="1"/>
          </p:cNvPicPr>
          <p:nvPr/>
        </p:nvPicPr>
        <p:blipFill>
          <a:blip r:embed="rId2"/>
          <a:stretch>
            <a:fillRect/>
          </a:stretch>
        </p:blipFill>
        <p:spPr>
          <a:xfrm>
            <a:off x="0" y="1003805"/>
            <a:ext cx="9144000" cy="4850389"/>
          </a:xfrm>
          <a:prstGeom prst="rect">
            <a:avLst/>
          </a:prstGeom>
        </p:spPr>
      </p:pic>
    </p:spTree>
    <p:extLst>
      <p:ext uri="{BB962C8B-B14F-4D97-AF65-F5344CB8AC3E}">
        <p14:creationId xmlns:p14="http://schemas.microsoft.com/office/powerpoint/2010/main" val="376426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17763" y="184582"/>
            <a:ext cx="8088482" cy="439738"/>
          </a:xfrm>
        </p:spPr>
        <p:txBody>
          <a:bodyPr/>
          <a:lstStyle/>
          <a:p>
            <a:r>
              <a:rPr lang="en-US" dirty="0"/>
              <a:t>Profit Ratio by Sub-Category and Ship Mode</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394855" y="914400"/>
            <a:ext cx="8251924" cy="1200329"/>
          </a:xfrm>
          <a:prstGeom prst="rect">
            <a:avLst/>
          </a:prstGeom>
          <a:noFill/>
        </p:spPr>
        <p:txBody>
          <a:bodyPr wrap="square" rtlCol="0">
            <a:spAutoFit/>
          </a:bodyPr>
          <a:lstStyle/>
          <a:p>
            <a:pPr>
              <a:buClr>
                <a:schemeClr val="tx2"/>
              </a:buClr>
            </a:pPr>
            <a:r>
              <a:rPr lang="en-US" dirty="0"/>
              <a:t>The egg-heads in shipping think that Ship Mode has an impact on our Profit Ratio. I think the Sub-Category is way more critical. Can you show us who’s right? If you can add the Category (to help group Sub-Categories) and include Row Totals and Column Totals that’ll help but isn’t necessary.</a:t>
            </a:r>
          </a:p>
        </p:txBody>
      </p:sp>
      <p:sp>
        <p:nvSpPr>
          <p:cNvPr id="4" name="Rectangle 3">
            <a:extLst>
              <a:ext uri="{FF2B5EF4-FFF2-40B4-BE49-F238E27FC236}">
                <a16:creationId xmlns:a16="http://schemas.microsoft.com/office/drawing/2014/main" id="{BE9B3851-5033-4E55-B73A-5FBB8C5F6D83}"/>
              </a:ext>
            </a:extLst>
          </p:cNvPr>
          <p:cNvSpPr/>
          <p:nvPr/>
        </p:nvSpPr>
        <p:spPr>
          <a:xfrm>
            <a:off x="2599986" y="5758934"/>
            <a:ext cx="3944028" cy="369332"/>
          </a:xfrm>
          <a:prstGeom prst="rect">
            <a:avLst/>
          </a:prstGeom>
        </p:spPr>
        <p:txBody>
          <a:bodyPr wrap="none">
            <a:spAutoFit/>
          </a:bodyPr>
          <a:lstStyle/>
          <a:p>
            <a:pPr>
              <a:buClr>
                <a:schemeClr val="tx2"/>
              </a:buClr>
            </a:pPr>
            <a:r>
              <a:rPr lang="en-US" dirty="0"/>
              <a:t>Profit Ratio: SUM([Profit]) / SUM([Sales])</a:t>
            </a:r>
          </a:p>
        </p:txBody>
      </p:sp>
      <p:grpSp>
        <p:nvGrpSpPr>
          <p:cNvPr id="8" name="Group 7">
            <a:extLst>
              <a:ext uri="{FF2B5EF4-FFF2-40B4-BE49-F238E27FC236}">
                <a16:creationId xmlns:a16="http://schemas.microsoft.com/office/drawing/2014/main" id="{3C29DBD0-662E-4CC9-8850-D82DE6E736D0}"/>
              </a:ext>
            </a:extLst>
          </p:cNvPr>
          <p:cNvGrpSpPr/>
          <p:nvPr/>
        </p:nvGrpSpPr>
        <p:grpSpPr>
          <a:xfrm>
            <a:off x="3511167" y="2782669"/>
            <a:ext cx="2019300" cy="2894231"/>
            <a:chOff x="3511167" y="2782669"/>
            <a:chExt cx="2019300" cy="2894231"/>
          </a:xfrm>
        </p:grpSpPr>
        <p:sp>
          <p:nvSpPr>
            <p:cNvPr id="7" name="Rectangle 6">
              <a:extLst>
                <a:ext uri="{FF2B5EF4-FFF2-40B4-BE49-F238E27FC236}">
                  <a16:creationId xmlns:a16="http://schemas.microsoft.com/office/drawing/2014/main" id="{D97D5205-B3D7-43A5-A6B4-45665F329493}"/>
                </a:ext>
              </a:extLst>
            </p:cNvPr>
            <p:cNvSpPr/>
            <p:nvPr/>
          </p:nvSpPr>
          <p:spPr>
            <a:xfrm>
              <a:off x="3511167" y="2782669"/>
              <a:ext cx="2019300" cy="646331"/>
            </a:xfrm>
            <a:prstGeom prst="rect">
              <a:avLst/>
            </a:prstGeom>
          </p:spPr>
          <p:txBody>
            <a:bodyPr wrap="square">
              <a:spAutoFit/>
            </a:bodyPr>
            <a:lstStyle/>
            <a:p>
              <a:pPr algn="ctr">
                <a:buClr>
                  <a:schemeClr val="tx2"/>
                </a:buClr>
              </a:pPr>
              <a:r>
                <a:rPr lang="en-US" dirty="0"/>
                <a:t>How to create a Calculated Field</a:t>
              </a:r>
            </a:p>
          </p:txBody>
        </p:sp>
        <p:pic>
          <p:nvPicPr>
            <p:cNvPr id="2" name="Picture 1">
              <a:extLst>
                <a:ext uri="{FF2B5EF4-FFF2-40B4-BE49-F238E27FC236}">
                  <a16:creationId xmlns:a16="http://schemas.microsoft.com/office/drawing/2014/main" id="{7D059ECF-E929-47F7-ACC3-B99B0A4A444E}"/>
                </a:ext>
              </a:extLst>
            </p:cNvPr>
            <p:cNvPicPr>
              <a:picLocks noChangeAspect="1"/>
            </p:cNvPicPr>
            <p:nvPr/>
          </p:nvPicPr>
          <p:blipFill>
            <a:blip r:embed="rId2"/>
            <a:stretch>
              <a:fillRect/>
            </a:stretch>
          </p:blipFill>
          <p:spPr>
            <a:xfrm>
              <a:off x="3511167" y="3429000"/>
              <a:ext cx="2019300" cy="2247900"/>
            </a:xfrm>
            <a:prstGeom prst="rect">
              <a:avLst/>
            </a:prstGeom>
          </p:spPr>
        </p:pic>
      </p:grpSp>
    </p:spTree>
    <p:extLst>
      <p:ext uri="{BB962C8B-B14F-4D97-AF65-F5344CB8AC3E}">
        <p14:creationId xmlns:p14="http://schemas.microsoft.com/office/powerpoint/2010/main" val="278940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935" y="337243"/>
            <a:ext cx="494970" cy="568226"/>
          </a:xfrm>
          <a:prstGeom prst="rect">
            <a:avLst/>
          </a:prstGeom>
        </p:spPr>
      </p:pic>
      <p:sp>
        <p:nvSpPr>
          <p:cNvPr id="4" name="Title 1"/>
          <p:cNvSpPr txBox="1">
            <a:spLocks/>
          </p:cNvSpPr>
          <p:nvPr/>
        </p:nvSpPr>
        <p:spPr>
          <a:xfrm>
            <a:off x="786591" y="2218865"/>
            <a:ext cx="5597584" cy="1325563"/>
          </a:xfrm>
          <a:prstGeom prst="rect">
            <a:avLst/>
          </a:prstGeom>
        </p:spPr>
        <p:txBody>
          <a:bodyPr>
            <a:noAutofit/>
          </a:bodyPr>
          <a:lstStyle>
            <a:lvl1pPr algn="l" defTabSz="914400" rtl="0" eaLnBrk="1" latinLnBrk="0" hangingPunct="1">
              <a:lnSpc>
                <a:spcPct val="90000"/>
              </a:lnSpc>
              <a:spcBef>
                <a:spcPct val="0"/>
              </a:spcBef>
              <a:buNone/>
              <a:defRPr sz="4400" b="1" kern="1200" cap="all" baseline="0">
                <a:solidFill>
                  <a:schemeClr val="bg1"/>
                </a:solidFill>
                <a:latin typeface="Corbel" panose="020B0503020204020204" pitchFamily="34" charset="0"/>
                <a:ea typeface="+mj-ea"/>
                <a:cs typeface="+mj-cs"/>
              </a:defRPr>
            </a:lvl1pPr>
          </a:lstStyle>
          <a:p>
            <a:r>
              <a:rPr lang="en-US" dirty="0"/>
              <a:t>Who Are you?</a:t>
            </a:r>
          </a:p>
        </p:txBody>
      </p:sp>
      <p:sp>
        <p:nvSpPr>
          <p:cNvPr id="5" name="Text Placeholder 7"/>
          <p:cNvSpPr txBox="1">
            <a:spLocks/>
          </p:cNvSpPr>
          <p:nvPr/>
        </p:nvSpPr>
        <p:spPr>
          <a:xfrm>
            <a:off x="785813" y="3732213"/>
            <a:ext cx="5599112" cy="765175"/>
          </a:xfrm>
          <a:prstGeom prst="rect">
            <a:avLst/>
          </a:prstGeom>
        </p:spPr>
        <p:txBody>
          <a:bodyPr>
            <a:noAutofit/>
          </a:bodyPr>
          <a:lstStyle>
            <a:lvl1pPr marL="0" indent="0" algn="l" defTabSz="914400" rtl="0" eaLnBrk="1" latinLnBrk="0" hangingPunct="1">
              <a:lnSpc>
                <a:spcPct val="90000"/>
              </a:lnSpc>
              <a:spcBef>
                <a:spcPts val="1000"/>
              </a:spcBef>
              <a:buClr>
                <a:schemeClr val="tx2"/>
              </a:buClr>
              <a:buFontTx/>
              <a:buNone/>
              <a:defRPr sz="2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tx2"/>
              </a:buClr>
              <a:buFontTx/>
              <a:buNone/>
              <a:defRPr sz="24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Clr>
                <a:schemeClr val="tx2"/>
              </a:buClr>
              <a:buFontTx/>
              <a:buNone/>
              <a:defRPr sz="20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Clr>
                <a:schemeClr val="tx2"/>
              </a:buClr>
              <a:buFontTx/>
              <a:buNone/>
              <a:defRPr sz="18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Clr>
                <a:schemeClr val="tx2"/>
              </a:buClr>
              <a:buFontTx/>
              <a:buNone/>
              <a:defRPr sz="18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And why should you care?</a:t>
            </a:r>
          </a:p>
        </p:txBody>
      </p:sp>
      <p:sp>
        <p:nvSpPr>
          <p:cNvPr id="6" name="TextBox 5"/>
          <p:cNvSpPr txBox="1"/>
          <p:nvPr/>
        </p:nvSpPr>
        <p:spPr>
          <a:xfrm>
            <a:off x="7547956" y="897775"/>
            <a:ext cx="764771" cy="338554"/>
          </a:xfrm>
          <a:prstGeom prst="rect">
            <a:avLst/>
          </a:prstGeom>
          <a:noFill/>
        </p:spPr>
        <p:txBody>
          <a:bodyPr wrap="square" rtlCol="0">
            <a:spAutoFit/>
          </a:bodyPr>
          <a:lstStyle/>
          <a:p>
            <a:pPr algn="ctr"/>
            <a:r>
              <a:rPr lang="en-US" sz="1600" b="0" dirty="0">
                <a:solidFill>
                  <a:schemeClr val="bg1"/>
                </a:solidFill>
                <a:latin typeface="+mj-lt"/>
                <a:cs typeface="Kanit" panose="00000500000000000000" pitchFamily="2" charset="-34"/>
              </a:rPr>
              <a:t>SEC</a:t>
            </a:r>
          </a:p>
        </p:txBody>
      </p:sp>
      <p:grpSp>
        <p:nvGrpSpPr>
          <p:cNvPr id="7" name="Group 6"/>
          <p:cNvGrpSpPr/>
          <p:nvPr/>
        </p:nvGrpSpPr>
        <p:grpSpPr>
          <a:xfrm>
            <a:off x="7790961" y="1205346"/>
            <a:ext cx="278761" cy="53846"/>
            <a:chOff x="7676990" y="1022466"/>
            <a:chExt cx="278761" cy="53846"/>
          </a:xfrm>
        </p:grpSpPr>
        <p:sp>
          <p:nvSpPr>
            <p:cNvPr id="8" name="Oval 7"/>
            <p:cNvSpPr/>
            <p:nvPr userDrawn="1"/>
          </p:nvSpPr>
          <p:spPr>
            <a:xfrm>
              <a:off x="7676990"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9" name="Oval 8"/>
            <p:cNvSpPr/>
            <p:nvPr userDrawn="1"/>
          </p:nvSpPr>
          <p:spPr>
            <a:xfrm>
              <a:off x="7789447"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10" name="Oval 9"/>
            <p:cNvSpPr/>
            <p:nvPr userDrawn="1"/>
          </p:nvSpPr>
          <p:spPr>
            <a:xfrm>
              <a:off x="7901905"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grpSp>
      <p:sp>
        <p:nvSpPr>
          <p:cNvPr id="11" name="Text Placeholder 16"/>
          <p:cNvSpPr txBox="1">
            <a:spLocks/>
          </p:cNvSpPr>
          <p:nvPr/>
        </p:nvSpPr>
        <p:spPr>
          <a:xfrm>
            <a:off x="7580803" y="1230169"/>
            <a:ext cx="698500" cy="798513"/>
          </a:xfrm>
          <a:prstGeom prst="rect">
            <a:avLst/>
          </a:prstGeom>
        </p:spPr>
        <p:txBody>
          <a:bodyPr>
            <a:normAutofit/>
          </a:bodyPr>
          <a:lstStyle>
            <a:lvl1pPr marL="0" indent="0" algn="ctr" defTabSz="914400" rtl="0" eaLnBrk="1" latinLnBrk="0" hangingPunct="1">
              <a:lnSpc>
                <a:spcPct val="90000"/>
              </a:lnSpc>
              <a:spcBef>
                <a:spcPts val="1000"/>
              </a:spcBef>
              <a:buClr>
                <a:schemeClr val="tx2"/>
              </a:buClr>
              <a:buFont typeface="Wingdings" panose="05000000000000000000" pitchFamily="2" charset="2"/>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tx2"/>
              </a:buClr>
              <a:buFont typeface="Wingdings" panose="05000000000000000000" pitchFamily="2" charset="2"/>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tx2"/>
              </a:buClr>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tx2"/>
              </a:buClr>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endParaRPr lang="en-US" dirty="0"/>
          </a:p>
        </p:txBody>
      </p:sp>
      <p:sp>
        <p:nvSpPr>
          <p:cNvPr id="14" name="Text Placeholder 1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80752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79145-1315-41DB-A9AB-1D7D7405E5D7}"/>
              </a:ext>
            </a:extLst>
          </p:cNvPr>
          <p:cNvSpPr>
            <a:spLocks noGrp="1"/>
          </p:cNvSpPr>
          <p:nvPr>
            <p:ph type="body" sz="quarter" idx="13"/>
          </p:nvPr>
        </p:nvSpPr>
        <p:spPr>
          <a:xfrm>
            <a:off x="317763" y="184582"/>
            <a:ext cx="8155183" cy="439738"/>
          </a:xfrm>
        </p:spPr>
        <p:txBody>
          <a:bodyPr/>
          <a:lstStyle/>
          <a:p>
            <a:r>
              <a:rPr lang="en-US" dirty="0"/>
              <a:t>Profit Ratio by sub-category and ship mode</a:t>
            </a:r>
          </a:p>
        </p:txBody>
      </p:sp>
      <p:sp>
        <p:nvSpPr>
          <p:cNvPr id="3" name="Text Placeholder 2">
            <a:extLst>
              <a:ext uri="{FF2B5EF4-FFF2-40B4-BE49-F238E27FC236}">
                <a16:creationId xmlns:a16="http://schemas.microsoft.com/office/drawing/2014/main" id="{4418693D-C9EC-4418-9420-DE71DABE73CF}"/>
              </a:ext>
            </a:extLst>
          </p:cNvPr>
          <p:cNvSpPr>
            <a:spLocks noGrp="1"/>
          </p:cNvSpPr>
          <p:nvPr>
            <p:ph type="body" sz="quarter" idx="14"/>
          </p:nvPr>
        </p:nvSpPr>
        <p:spPr/>
        <p:txBody>
          <a:bodyPr/>
          <a:lstStyle/>
          <a:p>
            <a:endParaRPr lang="en-US"/>
          </a:p>
        </p:txBody>
      </p:sp>
      <p:grpSp>
        <p:nvGrpSpPr>
          <p:cNvPr id="11" name="Group 10">
            <a:extLst>
              <a:ext uri="{FF2B5EF4-FFF2-40B4-BE49-F238E27FC236}">
                <a16:creationId xmlns:a16="http://schemas.microsoft.com/office/drawing/2014/main" id="{48CA80B4-43DD-417C-8862-AF8F154365CB}"/>
              </a:ext>
            </a:extLst>
          </p:cNvPr>
          <p:cNvGrpSpPr/>
          <p:nvPr/>
        </p:nvGrpSpPr>
        <p:grpSpPr>
          <a:xfrm>
            <a:off x="409700" y="1014713"/>
            <a:ext cx="4436919" cy="3038170"/>
            <a:chOff x="409700" y="1014713"/>
            <a:chExt cx="4436919" cy="3038170"/>
          </a:xfrm>
        </p:grpSpPr>
        <p:pic>
          <p:nvPicPr>
            <p:cNvPr id="4" name="Picture 3">
              <a:extLst>
                <a:ext uri="{FF2B5EF4-FFF2-40B4-BE49-F238E27FC236}">
                  <a16:creationId xmlns:a16="http://schemas.microsoft.com/office/drawing/2014/main" id="{3321B903-4FC3-4626-AD76-9EB4A48C138B}"/>
                </a:ext>
              </a:extLst>
            </p:cNvPr>
            <p:cNvPicPr>
              <a:picLocks noChangeAspect="1"/>
            </p:cNvPicPr>
            <p:nvPr/>
          </p:nvPicPr>
          <p:blipFill>
            <a:blip r:embed="rId2"/>
            <a:stretch>
              <a:fillRect/>
            </a:stretch>
          </p:blipFill>
          <p:spPr>
            <a:xfrm>
              <a:off x="411282" y="1385883"/>
              <a:ext cx="4435337" cy="2667000"/>
            </a:xfrm>
            <a:prstGeom prst="rect">
              <a:avLst/>
            </a:prstGeom>
          </p:spPr>
        </p:pic>
        <p:sp>
          <p:nvSpPr>
            <p:cNvPr id="7" name="TextBox 6">
              <a:extLst>
                <a:ext uri="{FF2B5EF4-FFF2-40B4-BE49-F238E27FC236}">
                  <a16:creationId xmlns:a16="http://schemas.microsoft.com/office/drawing/2014/main" id="{E5733788-E187-4F69-A69E-C6A2EFA3E4A6}"/>
                </a:ext>
              </a:extLst>
            </p:cNvPr>
            <p:cNvSpPr txBox="1"/>
            <p:nvPr/>
          </p:nvSpPr>
          <p:spPr>
            <a:xfrm>
              <a:off x="409700" y="1014713"/>
              <a:ext cx="4436919" cy="369332"/>
            </a:xfrm>
            <a:prstGeom prst="rect">
              <a:avLst/>
            </a:prstGeom>
            <a:noFill/>
          </p:spPr>
          <p:txBody>
            <a:bodyPr wrap="square" rtlCol="0">
              <a:spAutoFit/>
            </a:bodyPr>
            <a:lstStyle/>
            <a:p>
              <a:pPr algn="ctr">
                <a:buClr>
                  <a:schemeClr val="tx2"/>
                </a:buClr>
              </a:pPr>
              <a:r>
                <a:rPr lang="en-US" dirty="0"/>
                <a:t>Pill Locations</a:t>
              </a:r>
            </a:p>
          </p:txBody>
        </p:sp>
      </p:grpSp>
      <p:grpSp>
        <p:nvGrpSpPr>
          <p:cNvPr id="10" name="Group 9">
            <a:extLst>
              <a:ext uri="{FF2B5EF4-FFF2-40B4-BE49-F238E27FC236}">
                <a16:creationId xmlns:a16="http://schemas.microsoft.com/office/drawing/2014/main" id="{05CABDA4-4D76-47B9-9052-36F141F244E3}"/>
              </a:ext>
            </a:extLst>
          </p:cNvPr>
          <p:cNvGrpSpPr/>
          <p:nvPr/>
        </p:nvGrpSpPr>
        <p:grpSpPr>
          <a:xfrm>
            <a:off x="5479076" y="1045491"/>
            <a:ext cx="2993870" cy="3532999"/>
            <a:chOff x="5479076" y="1045491"/>
            <a:chExt cx="2993870" cy="3532999"/>
          </a:xfrm>
        </p:grpSpPr>
        <p:pic>
          <p:nvPicPr>
            <p:cNvPr id="5" name="Picture 4">
              <a:extLst>
                <a:ext uri="{FF2B5EF4-FFF2-40B4-BE49-F238E27FC236}">
                  <a16:creationId xmlns:a16="http://schemas.microsoft.com/office/drawing/2014/main" id="{BE3749B4-5E31-4B29-9B36-ADA9841E5A53}"/>
                </a:ext>
              </a:extLst>
            </p:cNvPr>
            <p:cNvPicPr>
              <a:picLocks noChangeAspect="1"/>
            </p:cNvPicPr>
            <p:nvPr/>
          </p:nvPicPr>
          <p:blipFill>
            <a:blip r:embed="rId3"/>
            <a:stretch>
              <a:fillRect/>
            </a:stretch>
          </p:blipFill>
          <p:spPr>
            <a:xfrm>
              <a:off x="5479076" y="1385883"/>
              <a:ext cx="2993870" cy="3192607"/>
            </a:xfrm>
            <a:prstGeom prst="rect">
              <a:avLst/>
            </a:prstGeom>
          </p:spPr>
        </p:pic>
        <p:sp>
          <p:nvSpPr>
            <p:cNvPr id="8" name="TextBox 7">
              <a:extLst>
                <a:ext uri="{FF2B5EF4-FFF2-40B4-BE49-F238E27FC236}">
                  <a16:creationId xmlns:a16="http://schemas.microsoft.com/office/drawing/2014/main" id="{994923B6-02DF-4283-84E1-12424A664071}"/>
                </a:ext>
              </a:extLst>
            </p:cNvPr>
            <p:cNvSpPr txBox="1"/>
            <p:nvPr/>
          </p:nvSpPr>
          <p:spPr>
            <a:xfrm>
              <a:off x="5479076" y="1045491"/>
              <a:ext cx="2993870" cy="338554"/>
            </a:xfrm>
            <a:prstGeom prst="rect">
              <a:avLst/>
            </a:prstGeom>
            <a:noFill/>
          </p:spPr>
          <p:txBody>
            <a:bodyPr wrap="square" rtlCol="0">
              <a:spAutoFit/>
            </a:bodyPr>
            <a:lstStyle/>
            <a:p>
              <a:pPr algn="ctr">
                <a:buClr>
                  <a:schemeClr val="tx2"/>
                </a:buClr>
              </a:pPr>
              <a:r>
                <a:rPr lang="en-US" sz="1600" dirty="0"/>
                <a:t>How to get Row / Column Totals</a:t>
              </a:r>
            </a:p>
          </p:txBody>
        </p:sp>
      </p:grpSp>
      <p:grpSp>
        <p:nvGrpSpPr>
          <p:cNvPr id="14" name="Group 13">
            <a:extLst>
              <a:ext uri="{FF2B5EF4-FFF2-40B4-BE49-F238E27FC236}">
                <a16:creationId xmlns:a16="http://schemas.microsoft.com/office/drawing/2014/main" id="{58C62888-CCA9-499E-A9F6-B618F008EB02}"/>
              </a:ext>
            </a:extLst>
          </p:cNvPr>
          <p:cNvGrpSpPr/>
          <p:nvPr/>
        </p:nvGrpSpPr>
        <p:grpSpPr>
          <a:xfrm>
            <a:off x="368877" y="4819518"/>
            <a:ext cx="8406245" cy="1524044"/>
            <a:chOff x="368877" y="4819518"/>
            <a:chExt cx="8406245" cy="1524044"/>
          </a:xfrm>
        </p:grpSpPr>
        <p:sp>
          <p:nvSpPr>
            <p:cNvPr id="9" name="TextBox 8">
              <a:extLst>
                <a:ext uri="{FF2B5EF4-FFF2-40B4-BE49-F238E27FC236}">
                  <a16:creationId xmlns:a16="http://schemas.microsoft.com/office/drawing/2014/main" id="{30AFB81E-7540-48A4-A82E-C9A5CB21421F}"/>
                </a:ext>
              </a:extLst>
            </p:cNvPr>
            <p:cNvSpPr txBox="1"/>
            <p:nvPr/>
          </p:nvSpPr>
          <p:spPr>
            <a:xfrm>
              <a:off x="368877" y="4819518"/>
              <a:ext cx="8406245" cy="369332"/>
            </a:xfrm>
            <a:prstGeom prst="rect">
              <a:avLst/>
            </a:prstGeom>
            <a:noFill/>
          </p:spPr>
          <p:txBody>
            <a:bodyPr wrap="square" rtlCol="0">
              <a:spAutoFit/>
            </a:bodyPr>
            <a:lstStyle/>
            <a:p>
              <a:pPr algn="ctr">
                <a:buClr>
                  <a:schemeClr val="tx2"/>
                </a:buClr>
              </a:pPr>
              <a:r>
                <a:rPr lang="en-US" dirty="0"/>
                <a:t>Finished Product</a:t>
              </a:r>
            </a:p>
          </p:txBody>
        </p:sp>
        <p:pic>
          <p:nvPicPr>
            <p:cNvPr id="13" name="Picture 12">
              <a:extLst>
                <a:ext uri="{FF2B5EF4-FFF2-40B4-BE49-F238E27FC236}">
                  <a16:creationId xmlns:a16="http://schemas.microsoft.com/office/drawing/2014/main" id="{3F5116E8-C131-43E3-96A0-92F2E2407463}"/>
                </a:ext>
              </a:extLst>
            </p:cNvPr>
            <p:cNvPicPr>
              <a:picLocks noChangeAspect="1"/>
            </p:cNvPicPr>
            <p:nvPr/>
          </p:nvPicPr>
          <p:blipFill>
            <a:blip r:embed="rId4"/>
            <a:stretch>
              <a:fillRect/>
            </a:stretch>
          </p:blipFill>
          <p:spPr>
            <a:xfrm>
              <a:off x="368877" y="5177990"/>
              <a:ext cx="8406245" cy="1165572"/>
            </a:xfrm>
            <a:prstGeom prst="rect">
              <a:avLst/>
            </a:prstGeom>
          </p:spPr>
        </p:pic>
      </p:grpSp>
    </p:spTree>
    <p:extLst>
      <p:ext uri="{BB962C8B-B14F-4D97-AF65-F5344CB8AC3E}">
        <p14:creationId xmlns:p14="http://schemas.microsoft.com/office/powerpoint/2010/main" val="3626436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17763" y="184582"/>
            <a:ext cx="8088482" cy="439738"/>
          </a:xfrm>
        </p:spPr>
        <p:txBody>
          <a:bodyPr/>
          <a:lstStyle/>
          <a:p>
            <a:r>
              <a:rPr lang="en-US" dirty="0"/>
              <a:t>Customer’s Sales, Profit Ratio, and Quantity</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446038" y="1278082"/>
            <a:ext cx="8251924" cy="1754326"/>
          </a:xfrm>
          <a:prstGeom prst="rect">
            <a:avLst/>
          </a:prstGeom>
          <a:noFill/>
        </p:spPr>
        <p:txBody>
          <a:bodyPr wrap="square" rtlCol="0">
            <a:spAutoFit/>
          </a:bodyPr>
          <a:lstStyle/>
          <a:p>
            <a:pPr>
              <a:buClr>
                <a:schemeClr val="tx2"/>
              </a:buClr>
            </a:pPr>
            <a:r>
              <a:rPr lang="en-US" dirty="0"/>
              <a:t>I heard some customers are getting sweet deals and messing with our Profit Ratios. I’m curious to un-cover a lot about Customers in a single graph. Ideally, I’m looking for a graph that showcases Sales vs. Profit Ratio per Customer, that also shows Quantity in some way. This way we can try and find customers that we seem to keep losing profit on. I think scatterplots, color, and shape will help here. Bonus points if you can modify the ToolTip to be more friendly than just listing the values.</a:t>
            </a:r>
          </a:p>
        </p:txBody>
      </p:sp>
      <p:sp>
        <p:nvSpPr>
          <p:cNvPr id="4" name="Rectangle 3">
            <a:extLst>
              <a:ext uri="{FF2B5EF4-FFF2-40B4-BE49-F238E27FC236}">
                <a16:creationId xmlns:a16="http://schemas.microsoft.com/office/drawing/2014/main" id="{BE9B3851-5033-4E55-B73A-5FBB8C5F6D83}"/>
              </a:ext>
            </a:extLst>
          </p:cNvPr>
          <p:cNvSpPr/>
          <p:nvPr/>
        </p:nvSpPr>
        <p:spPr>
          <a:xfrm>
            <a:off x="2599986" y="5758934"/>
            <a:ext cx="3944028" cy="369332"/>
          </a:xfrm>
          <a:prstGeom prst="rect">
            <a:avLst/>
          </a:prstGeom>
        </p:spPr>
        <p:txBody>
          <a:bodyPr wrap="none">
            <a:spAutoFit/>
          </a:bodyPr>
          <a:lstStyle/>
          <a:p>
            <a:pPr>
              <a:buClr>
                <a:schemeClr val="tx2"/>
              </a:buClr>
            </a:pPr>
            <a:r>
              <a:rPr lang="en-US" dirty="0"/>
              <a:t>Profit Ratio: SUM([Profit]) / SUM([Sales])</a:t>
            </a:r>
          </a:p>
        </p:txBody>
      </p:sp>
    </p:spTree>
    <p:extLst>
      <p:ext uri="{BB962C8B-B14F-4D97-AF65-F5344CB8AC3E}">
        <p14:creationId xmlns:p14="http://schemas.microsoft.com/office/powerpoint/2010/main" val="1805624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EA9832-D968-4DD0-A3AB-C709E996D748}"/>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D2C9C843-717A-443D-AD0C-20E963391B03}"/>
              </a:ext>
            </a:extLst>
          </p:cNvPr>
          <p:cNvPicPr>
            <a:picLocks noChangeAspect="1"/>
          </p:cNvPicPr>
          <p:nvPr/>
        </p:nvPicPr>
        <p:blipFill>
          <a:blip r:embed="rId2"/>
          <a:stretch>
            <a:fillRect/>
          </a:stretch>
        </p:blipFill>
        <p:spPr>
          <a:xfrm>
            <a:off x="2857501" y="772622"/>
            <a:ext cx="5716542" cy="5731125"/>
          </a:xfrm>
          <a:prstGeom prst="rect">
            <a:avLst/>
          </a:prstGeom>
        </p:spPr>
      </p:pic>
      <p:pic>
        <p:nvPicPr>
          <p:cNvPr id="7" name="Picture 6">
            <a:extLst>
              <a:ext uri="{FF2B5EF4-FFF2-40B4-BE49-F238E27FC236}">
                <a16:creationId xmlns:a16="http://schemas.microsoft.com/office/drawing/2014/main" id="{647C16C8-2D3B-4722-B3A1-E8CC3DE22193}"/>
              </a:ext>
            </a:extLst>
          </p:cNvPr>
          <p:cNvPicPr>
            <a:picLocks noChangeAspect="1"/>
          </p:cNvPicPr>
          <p:nvPr/>
        </p:nvPicPr>
        <p:blipFill>
          <a:blip r:embed="rId3"/>
          <a:stretch>
            <a:fillRect/>
          </a:stretch>
        </p:blipFill>
        <p:spPr>
          <a:xfrm>
            <a:off x="226867" y="1901420"/>
            <a:ext cx="2705100" cy="666750"/>
          </a:xfrm>
          <a:prstGeom prst="rect">
            <a:avLst/>
          </a:prstGeom>
        </p:spPr>
      </p:pic>
      <p:pic>
        <p:nvPicPr>
          <p:cNvPr id="8" name="Picture 7">
            <a:extLst>
              <a:ext uri="{FF2B5EF4-FFF2-40B4-BE49-F238E27FC236}">
                <a16:creationId xmlns:a16="http://schemas.microsoft.com/office/drawing/2014/main" id="{2D75AACC-063B-4865-A8FA-F4FBE08C7D62}"/>
              </a:ext>
            </a:extLst>
          </p:cNvPr>
          <p:cNvPicPr>
            <a:picLocks noChangeAspect="1"/>
          </p:cNvPicPr>
          <p:nvPr/>
        </p:nvPicPr>
        <p:blipFill>
          <a:blip r:embed="rId4"/>
          <a:stretch>
            <a:fillRect/>
          </a:stretch>
        </p:blipFill>
        <p:spPr>
          <a:xfrm>
            <a:off x="745980" y="2975696"/>
            <a:ext cx="1666875" cy="2486025"/>
          </a:xfrm>
          <a:prstGeom prst="rect">
            <a:avLst/>
          </a:prstGeom>
        </p:spPr>
      </p:pic>
      <p:sp>
        <p:nvSpPr>
          <p:cNvPr id="12" name="Text Placeholder 4">
            <a:extLst>
              <a:ext uri="{FF2B5EF4-FFF2-40B4-BE49-F238E27FC236}">
                <a16:creationId xmlns:a16="http://schemas.microsoft.com/office/drawing/2014/main" id="{4313733A-F4A0-4592-9FCF-205F6E901148}"/>
              </a:ext>
            </a:extLst>
          </p:cNvPr>
          <p:cNvSpPr>
            <a:spLocks noGrp="1"/>
          </p:cNvSpPr>
          <p:nvPr>
            <p:ph type="body" sz="quarter" idx="13"/>
          </p:nvPr>
        </p:nvSpPr>
        <p:spPr>
          <a:xfrm>
            <a:off x="317500" y="184150"/>
            <a:ext cx="7281863" cy="439738"/>
          </a:xfrm>
        </p:spPr>
        <p:txBody>
          <a:bodyPr/>
          <a:lstStyle/>
          <a:p>
            <a:r>
              <a:rPr lang="en-US" dirty="0"/>
              <a:t>Customer’s Sales, Profit Ratio, and Quantity</a:t>
            </a:r>
          </a:p>
        </p:txBody>
      </p:sp>
    </p:spTree>
    <p:extLst>
      <p:ext uri="{BB962C8B-B14F-4D97-AF65-F5344CB8AC3E}">
        <p14:creationId xmlns:p14="http://schemas.microsoft.com/office/powerpoint/2010/main" val="239682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17763" y="184582"/>
            <a:ext cx="8088482" cy="439738"/>
          </a:xfrm>
        </p:spPr>
        <p:txBody>
          <a:bodyPr/>
          <a:lstStyle/>
          <a:p>
            <a:r>
              <a:rPr lang="en-US" dirty="0"/>
              <a:t>Customer Order Details</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394855" y="914400"/>
            <a:ext cx="8251924" cy="2031325"/>
          </a:xfrm>
          <a:prstGeom prst="rect">
            <a:avLst/>
          </a:prstGeom>
          <a:noFill/>
        </p:spPr>
        <p:txBody>
          <a:bodyPr wrap="square" rtlCol="0">
            <a:spAutoFit/>
          </a:bodyPr>
          <a:lstStyle/>
          <a:p>
            <a:pPr>
              <a:buClr>
                <a:schemeClr val="tx2"/>
              </a:buClr>
            </a:pPr>
            <a:r>
              <a:rPr lang="en-US" dirty="0"/>
              <a:t>After the results from the previous graph, people are going to want to be able to see the order details of a specific customer. Let’s build out a table that gives all the details for all the orders for a specific customer.</a:t>
            </a:r>
          </a:p>
          <a:p>
            <a:pPr>
              <a:buClr>
                <a:schemeClr val="tx2"/>
              </a:buClr>
            </a:pPr>
            <a:endParaRPr lang="en-US" dirty="0"/>
          </a:p>
          <a:p>
            <a:pPr>
              <a:buClr>
                <a:schemeClr val="tx2"/>
              </a:buClr>
            </a:pPr>
            <a:r>
              <a:rPr lang="en-US" dirty="0"/>
              <a:t>Hint: Using Filter will help cut down the data you show to a specific scope.</a:t>
            </a:r>
          </a:p>
          <a:p>
            <a:pPr>
              <a:buClr>
                <a:schemeClr val="tx2"/>
              </a:buClr>
            </a:pPr>
            <a:endParaRPr lang="en-US" dirty="0"/>
          </a:p>
          <a:p>
            <a:pPr>
              <a:buClr>
                <a:schemeClr val="tx2"/>
              </a:buClr>
            </a:pPr>
            <a:r>
              <a:rPr lang="en-US" dirty="0"/>
              <a:t>Bonus points for adding the customer’s name to the Sheet Title.</a:t>
            </a:r>
          </a:p>
        </p:txBody>
      </p:sp>
    </p:spTree>
    <p:extLst>
      <p:ext uri="{BB962C8B-B14F-4D97-AF65-F5344CB8AC3E}">
        <p14:creationId xmlns:p14="http://schemas.microsoft.com/office/powerpoint/2010/main" val="3515411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527B64-7A54-4D5C-8E68-07C52A7DE181}"/>
              </a:ext>
            </a:extLst>
          </p:cNvPr>
          <p:cNvSpPr>
            <a:spLocks noGrp="1"/>
          </p:cNvSpPr>
          <p:nvPr>
            <p:ph type="body" sz="quarter" idx="13"/>
          </p:nvPr>
        </p:nvSpPr>
        <p:spPr/>
        <p:txBody>
          <a:bodyPr/>
          <a:lstStyle/>
          <a:p>
            <a:r>
              <a:rPr lang="en-US" dirty="0"/>
              <a:t>Customer order details</a:t>
            </a:r>
          </a:p>
        </p:txBody>
      </p:sp>
      <p:sp>
        <p:nvSpPr>
          <p:cNvPr id="3" name="Text Placeholder 2">
            <a:extLst>
              <a:ext uri="{FF2B5EF4-FFF2-40B4-BE49-F238E27FC236}">
                <a16:creationId xmlns:a16="http://schemas.microsoft.com/office/drawing/2014/main" id="{08659932-F4ED-417B-B423-C02D1CCA13F3}"/>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B5FB86CB-28D2-4E5B-B34D-618A5290B0E3}"/>
              </a:ext>
            </a:extLst>
          </p:cNvPr>
          <p:cNvPicPr>
            <a:picLocks noChangeAspect="1"/>
          </p:cNvPicPr>
          <p:nvPr/>
        </p:nvPicPr>
        <p:blipFill>
          <a:blip r:embed="rId2"/>
          <a:stretch>
            <a:fillRect/>
          </a:stretch>
        </p:blipFill>
        <p:spPr>
          <a:xfrm>
            <a:off x="555914" y="915698"/>
            <a:ext cx="4114800" cy="695325"/>
          </a:xfrm>
          <a:prstGeom prst="rect">
            <a:avLst/>
          </a:prstGeom>
        </p:spPr>
      </p:pic>
      <p:pic>
        <p:nvPicPr>
          <p:cNvPr id="5" name="Picture 4">
            <a:extLst>
              <a:ext uri="{FF2B5EF4-FFF2-40B4-BE49-F238E27FC236}">
                <a16:creationId xmlns:a16="http://schemas.microsoft.com/office/drawing/2014/main" id="{88AD1E8A-8940-4C39-BED5-252A77F51B23}"/>
              </a:ext>
            </a:extLst>
          </p:cNvPr>
          <p:cNvPicPr>
            <a:picLocks noChangeAspect="1"/>
          </p:cNvPicPr>
          <p:nvPr/>
        </p:nvPicPr>
        <p:blipFill>
          <a:blip r:embed="rId3"/>
          <a:stretch>
            <a:fillRect/>
          </a:stretch>
        </p:blipFill>
        <p:spPr>
          <a:xfrm>
            <a:off x="555914" y="1611023"/>
            <a:ext cx="1762152" cy="3686607"/>
          </a:xfrm>
          <a:prstGeom prst="rect">
            <a:avLst/>
          </a:prstGeom>
        </p:spPr>
      </p:pic>
      <p:pic>
        <p:nvPicPr>
          <p:cNvPr id="6" name="Picture 5">
            <a:extLst>
              <a:ext uri="{FF2B5EF4-FFF2-40B4-BE49-F238E27FC236}">
                <a16:creationId xmlns:a16="http://schemas.microsoft.com/office/drawing/2014/main" id="{0A89D719-4E2D-421A-ABE6-9DDF9084F84F}"/>
              </a:ext>
            </a:extLst>
          </p:cNvPr>
          <p:cNvPicPr>
            <a:picLocks noChangeAspect="1"/>
          </p:cNvPicPr>
          <p:nvPr/>
        </p:nvPicPr>
        <p:blipFill>
          <a:blip r:embed="rId4"/>
          <a:stretch>
            <a:fillRect/>
          </a:stretch>
        </p:blipFill>
        <p:spPr>
          <a:xfrm>
            <a:off x="2318066" y="1611023"/>
            <a:ext cx="5048250" cy="2333625"/>
          </a:xfrm>
          <a:prstGeom prst="rect">
            <a:avLst/>
          </a:prstGeom>
        </p:spPr>
      </p:pic>
    </p:spTree>
    <p:extLst>
      <p:ext uri="{BB962C8B-B14F-4D97-AF65-F5344CB8AC3E}">
        <p14:creationId xmlns:p14="http://schemas.microsoft.com/office/powerpoint/2010/main" val="2868844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AABD17-FABD-4F01-B913-F37601E58B62}"/>
              </a:ext>
            </a:extLst>
          </p:cNvPr>
          <p:cNvSpPr>
            <a:spLocks noGrp="1"/>
          </p:cNvSpPr>
          <p:nvPr>
            <p:ph type="body" sz="quarter" idx="13"/>
          </p:nvPr>
        </p:nvSpPr>
        <p:spPr/>
        <p:txBody>
          <a:bodyPr/>
          <a:lstStyle/>
          <a:p>
            <a:r>
              <a:rPr lang="en-US" dirty="0"/>
              <a:t>Customer order details</a:t>
            </a:r>
          </a:p>
        </p:txBody>
      </p:sp>
      <p:sp>
        <p:nvSpPr>
          <p:cNvPr id="3" name="Text Placeholder 2">
            <a:extLst>
              <a:ext uri="{FF2B5EF4-FFF2-40B4-BE49-F238E27FC236}">
                <a16:creationId xmlns:a16="http://schemas.microsoft.com/office/drawing/2014/main" id="{9D9D62AF-8306-4B01-A6F6-99C8B8AB6932}"/>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AD9A6563-3695-4876-BE76-693799A24A94}"/>
              </a:ext>
            </a:extLst>
          </p:cNvPr>
          <p:cNvPicPr>
            <a:picLocks noChangeAspect="1"/>
          </p:cNvPicPr>
          <p:nvPr/>
        </p:nvPicPr>
        <p:blipFill>
          <a:blip r:embed="rId2"/>
          <a:stretch>
            <a:fillRect/>
          </a:stretch>
        </p:blipFill>
        <p:spPr>
          <a:xfrm>
            <a:off x="711343" y="935182"/>
            <a:ext cx="5067300" cy="1371600"/>
          </a:xfrm>
          <a:prstGeom prst="rect">
            <a:avLst/>
          </a:prstGeom>
        </p:spPr>
      </p:pic>
      <p:pic>
        <p:nvPicPr>
          <p:cNvPr id="6" name="Picture 5">
            <a:extLst>
              <a:ext uri="{FF2B5EF4-FFF2-40B4-BE49-F238E27FC236}">
                <a16:creationId xmlns:a16="http://schemas.microsoft.com/office/drawing/2014/main" id="{981B4D1C-AC0B-47EC-8FC6-D2E76DDED2C3}"/>
              </a:ext>
            </a:extLst>
          </p:cNvPr>
          <p:cNvPicPr>
            <a:picLocks noChangeAspect="1"/>
          </p:cNvPicPr>
          <p:nvPr/>
        </p:nvPicPr>
        <p:blipFill>
          <a:blip r:embed="rId3"/>
          <a:stretch>
            <a:fillRect/>
          </a:stretch>
        </p:blipFill>
        <p:spPr>
          <a:xfrm>
            <a:off x="3244993" y="2617644"/>
            <a:ext cx="5067300" cy="3843874"/>
          </a:xfrm>
          <a:prstGeom prst="rect">
            <a:avLst/>
          </a:prstGeom>
        </p:spPr>
      </p:pic>
    </p:spTree>
    <p:extLst>
      <p:ext uri="{BB962C8B-B14F-4D97-AF65-F5344CB8AC3E}">
        <p14:creationId xmlns:p14="http://schemas.microsoft.com/office/powerpoint/2010/main" val="878426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17763" y="184582"/>
            <a:ext cx="8088482" cy="439738"/>
          </a:xfrm>
        </p:spPr>
        <p:txBody>
          <a:bodyPr/>
          <a:lstStyle/>
          <a:p>
            <a:r>
              <a:rPr lang="en-US" dirty="0"/>
              <a:t>Dashboard time</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394855" y="914400"/>
            <a:ext cx="8251924" cy="1477328"/>
          </a:xfrm>
          <a:prstGeom prst="rect">
            <a:avLst/>
          </a:prstGeom>
          <a:noFill/>
        </p:spPr>
        <p:txBody>
          <a:bodyPr wrap="square" rtlCol="0">
            <a:spAutoFit/>
          </a:bodyPr>
          <a:lstStyle/>
          <a:p>
            <a:pPr>
              <a:buClr>
                <a:schemeClr val="tx2"/>
              </a:buClr>
            </a:pPr>
            <a:r>
              <a:rPr lang="en-US" dirty="0"/>
              <a:t>Now that we have a bunch of sheets, let’s build some dashboards so individuals don’t have to go to each sheet one by one.</a:t>
            </a:r>
          </a:p>
          <a:p>
            <a:pPr>
              <a:buClr>
                <a:schemeClr val="tx2"/>
              </a:buClr>
            </a:pPr>
            <a:endParaRPr lang="en-US" dirty="0"/>
          </a:p>
          <a:p>
            <a:pPr>
              <a:buClr>
                <a:schemeClr val="tx2"/>
              </a:buClr>
            </a:pPr>
            <a:r>
              <a:rPr lang="en-US" dirty="0"/>
              <a:t>Bonus points for adding new sheets, using certain sheets as filters for others, adding KPIs, and branding.</a:t>
            </a:r>
          </a:p>
        </p:txBody>
      </p:sp>
    </p:spTree>
    <p:extLst>
      <p:ext uri="{BB962C8B-B14F-4D97-AF65-F5344CB8AC3E}">
        <p14:creationId xmlns:p14="http://schemas.microsoft.com/office/powerpoint/2010/main" val="771715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935" y="337243"/>
            <a:ext cx="494970" cy="568226"/>
          </a:xfrm>
          <a:prstGeom prst="rect">
            <a:avLst/>
          </a:prstGeom>
        </p:spPr>
      </p:pic>
      <p:sp>
        <p:nvSpPr>
          <p:cNvPr id="4" name="Title 1"/>
          <p:cNvSpPr txBox="1">
            <a:spLocks/>
          </p:cNvSpPr>
          <p:nvPr/>
        </p:nvSpPr>
        <p:spPr>
          <a:xfrm>
            <a:off x="786591" y="2218865"/>
            <a:ext cx="5597584" cy="1325563"/>
          </a:xfrm>
          <a:prstGeom prst="rect">
            <a:avLst/>
          </a:prstGeom>
        </p:spPr>
        <p:txBody>
          <a:bodyPr>
            <a:noAutofit/>
          </a:bodyPr>
          <a:lstStyle>
            <a:lvl1pPr algn="l" defTabSz="914400" rtl="0" eaLnBrk="1" latinLnBrk="0" hangingPunct="1">
              <a:lnSpc>
                <a:spcPct val="90000"/>
              </a:lnSpc>
              <a:spcBef>
                <a:spcPct val="0"/>
              </a:spcBef>
              <a:buNone/>
              <a:defRPr sz="4400" b="1" kern="1200" cap="all" baseline="0">
                <a:solidFill>
                  <a:schemeClr val="bg1"/>
                </a:solidFill>
                <a:latin typeface="Corbel" panose="020B0503020204020204" pitchFamily="34" charset="0"/>
                <a:ea typeface="+mj-ea"/>
                <a:cs typeface="+mj-cs"/>
              </a:defRPr>
            </a:lvl1pPr>
          </a:lstStyle>
          <a:p>
            <a:r>
              <a:rPr lang="en-US" dirty="0"/>
              <a:t>How can I use this at a client?</a:t>
            </a:r>
          </a:p>
        </p:txBody>
      </p:sp>
      <p:sp>
        <p:nvSpPr>
          <p:cNvPr id="5" name="Text Placeholder 7"/>
          <p:cNvSpPr txBox="1">
            <a:spLocks/>
          </p:cNvSpPr>
          <p:nvPr/>
        </p:nvSpPr>
        <p:spPr>
          <a:xfrm>
            <a:off x="785813" y="3732213"/>
            <a:ext cx="5599112" cy="765175"/>
          </a:xfrm>
          <a:prstGeom prst="rect">
            <a:avLst/>
          </a:prstGeom>
        </p:spPr>
        <p:txBody>
          <a:bodyPr>
            <a:noAutofit/>
          </a:bodyPr>
          <a:lstStyle>
            <a:lvl1pPr marL="0" indent="0" algn="l" defTabSz="914400" rtl="0" eaLnBrk="1" latinLnBrk="0" hangingPunct="1">
              <a:lnSpc>
                <a:spcPct val="90000"/>
              </a:lnSpc>
              <a:spcBef>
                <a:spcPts val="1000"/>
              </a:spcBef>
              <a:buClr>
                <a:schemeClr val="tx2"/>
              </a:buClr>
              <a:buFontTx/>
              <a:buNone/>
              <a:defRPr sz="2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tx2"/>
              </a:buClr>
              <a:buFontTx/>
              <a:buNone/>
              <a:defRPr sz="24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Clr>
                <a:schemeClr val="tx2"/>
              </a:buClr>
              <a:buFontTx/>
              <a:buNone/>
              <a:defRPr sz="20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Clr>
                <a:schemeClr val="tx2"/>
              </a:buClr>
              <a:buFontTx/>
              <a:buNone/>
              <a:defRPr sz="18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Clr>
                <a:schemeClr val="tx2"/>
              </a:buClr>
              <a:buFontTx/>
              <a:buNone/>
              <a:defRPr sz="18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Or did I just sit through this for nothing?</a:t>
            </a:r>
          </a:p>
        </p:txBody>
      </p:sp>
      <p:sp>
        <p:nvSpPr>
          <p:cNvPr id="6" name="TextBox 5"/>
          <p:cNvSpPr txBox="1"/>
          <p:nvPr/>
        </p:nvSpPr>
        <p:spPr>
          <a:xfrm>
            <a:off x="7547956" y="897775"/>
            <a:ext cx="764771" cy="338554"/>
          </a:xfrm>
          <a:prstGeom prst="rect">
            <a:avLst/>
          </a:prstGeom>
          <a:noFill/>
        </p:spPr>
        <p:txBody>
          <a:bodyPr wrap="square" rtlCol="0">
            <a:spAutoFit/>
          </a:bodyPr>
          <a:lstStyle/>
          <a:p>
            <a:pPr algn="ctr"/>
            <a:r>
              <a:rPr lang="en-US" sz="1600" b="0" dirty="0">
                <a:solidFill>
                  <a:schemeClr val="bg1"/>
                </a:solidFill>
                <a:latin typeface="+mj-lt"/>
                <a:cs typeface="Kanit" panose="00000500000000000000" pitchFamily="2" charset="-34"/>
              </a:rPr>
              <a:t>SEC</a:t>
            </a:r>
          </a:p>
        </p:txBody>
      </p:sp>
      <p:grpSp>
        <p:nvGrpSpPr>
          <p:cNvPr id="7" name="Group 6"/>
          <p:cNvGrpSpPr/>
          <p:nvPr/>
        </p:nvGrpSpPr>
        <p:grpSpPr>
          <a:xfrm>
            <a:off x="7790961" y="1205346"/>
            <a:ext cx="278761" cy="53846"/>
            <a:chOff x="7676990" y="1022466"/>
            <a:chExt cx="278761" cy="53846"/>
          </a:xfrm>
        </p:grpSpPr>
        <p:sp>
          <p:nvSpPr>
            <p:cNvPr id="8" name="Oval 7"/>
            <p:cNvSpPr/>
            <p:nvPr userDrawn="1"/>
          </p:nvSpPr>
          <p:spPr>
            <a:xfrm>
              <a:off x="7676990"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9" name="Oval 8"/>
            <p:cNvSpPr/>
            <p:nvPr userDrawn="1"/>
          </p:nvSpPr>
          <p:spPr>
            <a:xfrm>
              <a:off x="7789447"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10" name="Oval 9"/>
            <p:cNvSpPr/>
            <p:nvPr userDrawn="1"/>
          </p:nvSpPr>
          <p:spPr>
            <a:xfrm>
              <a:off x="7901905"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grpSp>
      <p:sp>
        <p:nvSpPr>
          <p:cNvPr id="11" name="Text Placeholder 16"/>
          <p:cNvSpPr txBox="1">
            <a:spLocks/>
          </p:cNvSpPr>
          <p:nvPr/>
        </p:nvSpPr>
        <p:spPr>
          <a:xfrm>
            <a:off x="7580803" y="1230169"/>
            <a:ext cx="698500" cy="798513"/>
          </a:xfrm>
          <a:prstGeom prst="rect">
            <a:avLst/>
          </a:prstGeom>
        </p:spPr>
        <p:txBody>
          <a:bodyPr>
            <a:normAutofit/>
          </a:bodyPr>
          <a:lstStyle>
            <a:lvl1pPr marL="0" indent="0" algn="ctr" defTabSz="914400" rtl="0" eaLnBrk="1" latinLnBrk="0" hangingPunct="1">
              <a:lnSpc>
                <a:spcPct val="90000"/>
              </a:lnSpc>
              <a:spcBef>
                <a:spcPts val="1000"/>
              </a:spcBef>
              <a:buClr>
                <a:schemeClr val="tx2"/>
              </a:buClr>
              <a:buFont typeface="Wingdings" panose="05000000000000000000" pitchFamily="2" charset="2"/>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tx2"/>
              </a:buClr>
              <a:buFont typeface="Wingdings" panose="05000000000000000000" pitchFamily="2" charset="2"/>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tx2"/>
              </a:buClr>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tx2"/>
              </a:buClr>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endParaRPr lang="en-US" dirty="0"/>
          </a:p>
        </p:txBody>
      </p:sp>
      <p:sp>
        <p:nvSpPr>
          <p:cNvPr id="14" name="Text Placeholder 1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49509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How Can you continue doing Data Viz?</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394855" y="914400"/>
            <a:ext cx="8251924" cy="5632311"/>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US" dirty="0"/>
              <a:t>At a client</a:t>
            </a:r>
          </a:p>
          <a:p>
            <a:pPr marL="742950" lvl="1" indent="-285750">
              <a:buClr>
                <a:schemeClr val="tx2"/>
              </a:buClr>
              <a:buFont typeface="Arial" panose="020B0604020202020204" pitchFamily="34" charset="0"/>
              <a:buChar char="•"/>
            </a:pPr>
            <a:r>
              <a:rPr lang="en-US" dirty="0"/>
              <a:t>Get a Tableau Desktop License</a:t>
            </a:r>
          </a:p>
          <a:p>
            <a:pPr marL="1200150" lvl="2" indent="-285750">
              <a:buClr>
                <a:schemeClr val="tx2"/>
              </a:buClr>
              <a:buFont typeface="Arial" panose="020B0604020202020204" pitchFamily="34" charset="0"/>
              <a:buChar char="•"/>
            </a:pPr>
            <a:r>
              <a:rPr lang="en-US" dirty="0"/>
              <a:t>More data connection options available</a:t>
            </a:r>
          </a:p>
          <a:p>
            <a:pPr marL="1200150" lvl="2" indent="-285750">
              <a:buClr>
                <a:schemeClr val="tx2"/>
              </a:buClr>
              <a:buFont typeface="Arial" panose="020B0604020202020204" pitchFamily="34" charset="0"/>
              <a:buChar char="•"/>
            </a:pPr>
            <a:r>
              <a:rPr lang="en-US" dirty="0"/>
              <a:t>Can save locally (Tableau Public forces the data to be public)</a:t>
            </a:r>
          </a:p>
          <a:p>
            <a:pPr marL="742950" lvl="1" indent="-285750">
              <a:buClr>
                <a:schemeClr val="tx2"/>
              </a:buClr>
              <a:buFont typeface="Arial" panose="020B0604020202020204" pitchFamily="34" charset="0"/>
              <a:buChar char="•"/>
            </a:pPr>
            <a:r>
              <a:rPr lang="en-US" dirty="0"/>
              <a:t>Use Alternative Tools</a:t>
            </a:r>
          </a:p>
          <a:p>
            <a:pPr marL="285750" indent="-285750">
              <a:buClr>
                <a:schemeClr val="tx2"/>
              </a:buClr>
              <a:buFont typeface="Arial" panose="020B0604020202020204" pitchFamily="34" charset="0"/>
              <a:buChar char="•"/>
            </a:pPr>
            <a:r>
              <a:rPr lang="en-US" dirty="0"/>
              <a:t>Alternative Tools</a:t>
            </a:r>
          </a:p>
          <a:p>
            <a:pPr marL="742950" lvl="1" indent="-285750">
              <a:buClr>
                <a:schemeClr val="tx2"/>
              </a:buClr>
              <a:buFont typeface="Arial" panose="020B0604020202020204" pitchFamily="34" charset="0"/>
              <a:buChar char="•"/>
            </a:pPr>
            <a:r>
              <a:rPr lang="en-US" dirty="0"/>
              <a:t>Power BI</a:t>
            </a:r>
          </a:p>
          <a:p>
            <a:pPr marL="1200150" lvl="2" indent="-285750">
              <a:buClr>
                <a:schemeClr val="tx2"/>
              </a:buClr>
              <a:buFont typeface="Arial" panose="020B0604020202020204" pitchFamily="34" charset="0"/>
              <a:buChar char="•"/>
            </a:pPr>
            <a:r>
              <a:rPr lang="en-US" dirty="0"/>
              <a:t>Microsoft competitor to Tableau</a:t>
            </a:r>
          </a:p>
          <a:p>
            <a:pPr marL="1200150" lvl="2" indent="-285750">
              <a:buClr>
                <a:schemeClr val="tx2"/>
              </a:buClr>
              <a:buFont typeface="Arial" panose="020B0604020202020204" pitchFamily="34" charset="0"/>
              <a:buChar char="•"/>
            </a:pPr>
            <a:r>
              <a:rPr lang="en-US" dirty="0"/>
              <a:t>Boom Lab Contacts: Sean Mitchell &amp; Nate Kopacek</a:t>
            </a:r>
          </a:p>
          <a:p>
            <a:pPr marL="1200150" lvl="2" indent="-285750">
              <a:buClr>
                <a:schemeClr val="tx2"/>
              </a:buClr>
              <a:buFont typeface="Arial" panose="020B0604020202020204" pitchFamily="34" charset="0"/>
              <a:buChar char="•"/>
            </a:pPr>
            <a:r>
              <a:rPr lang="en-US" dirty="0">
                <a:hlinkClick r:id="rId2"/>
              </a:rPr>
              <a:t>http://powerbi.com</a:t>
            </a:r>
            <a:endParaRPr lang="en-US" dirty="0"/>
          </a:p>
          <a:p>
            <a:pPr marL="742950" lvl="1" indent="-285750">
              <a:buClr>
                <a:schemeClr val="tx2"/>
              </a:buClr>
              <a:buFont typeface="Arial" panose="020B0604020202020204" pitchFamily="34" charset="0"/>
              <a:buChar char="•"/>
            </a:pPr>
            <a:r>
              <a:rPr lang="en-US" dirty="0"/>
              <a:t>D3.js</a:t>
            </a:r>
          </a:p>
          <a:p>
            <a:pPr marL="1200150" lvl="2" indent="-285750">
              <a:buClr>
                <a:schemeClr val="tx2"/>
              </a:buClr>
              <a:buFont typeface="Arial" panose="020B0604020202020204" pitchFamily="34" charset="0"/>
              <a:buChar char="•"/>
            </a:pPr>
            <a:r>
              <a:rPr lang="en-US" dirty="0"/>
              <a:t>Open sourced browser visualizations</a:t>
            </a:r>
          </a:p>
          <a:p>
            <a:pPr marL="1200150" lvl="2" indent="-285750">
              <a:buClr>
                <a:schemeClr val="tx2"/>
              </a:buClr>
              <a:buFont typeface="Arial" panose="020B0604020202020204" pitchFamily="34" charset="0"/>
              <a:buChar char="•"/>
            </a:pPr>
            <a:r>
              <a:rPr lang="en-US" dirty="0"/>
              <a:t>Used by FiveThirtyEight</a:t>
            </a:r>
          </a:p>
          <a:p>
            <a:pPr marL="1200150" lvl="2" indent="-285750">
              <a:buClr>
                <a:schemeClr val="tx2"/>
              </a:buClr>
              <a:buFont typeface="Arial" panose="020B0604020202020204" pitchFamily="34" charset="0"/>
              <a:buChar char="•"/>
            </a:pPr>
            <a:r>
              <a:rPr lang="en-US" dirty="0">
                <a:hlinkClick r:id="rId3"/>
              </a:rPr>
              <a:t>https://d3js.org/</a:t>
            </a:r>
            <a:endParaRPr lang="en-US" dirty="0"/>
          </a:p>
          <a:p>
            <a:pPr marL="742950" lvl="1" indent="-285750">
              <a:buClr>
                <a:schemeClr val="tx2"/>
              </a:buClr>
              <a:buFont typeface="Arial" panose="020B0604020202020204" pitchFamily="34" charset="0"/>
              <a:buChar char="•"/>
            </a:pPr>
            <a:r>
              <a:rPr lang="en-US" dirty="0"/>
              <a:t>Matplotlib, Pandas, and Python</a:t>
            </a:r>
          </a:p>
          <a:p>
            <a:pPr marL="1200150" lvl="2" indent="-285750">
              <a:buClr>
                <a:schemeClr val="tx2"/>
              </a:buClr>
              <a:buFont typeface="Arial" panose="020B0604020202020204" pitchFamily="34" charset="0"/>
              <a:buChar char="•"/>
            </a:pPr>
            <a:r>
              <a:rPr lang="en-US" dirty="0"/>
              <a:t>Open sourced scripting language and visualizations</a:t>
            </a:r>
          </a:p>
          <a:p>
            <a:pPr marL="1200150" lvl="2" indent="-285750">
              <a:buClr>
                <a:schemeClr val="tx2"/>
              </a:buClr>
              <a:buFont typeface="Arial" panose="020B0604020202020204" pitchFamily="34" charset="0"/>
              <a:buChar char="•"/>
            </a:pPr>
            <a:r>
              <a:rPr lang="en-US" dirty="0"/>
              <a:t>Highly utilized by Data Analysts &amp; Scientists</a:t>
            </a:r>
          </a:p>
          <a:p>
            <a:pPr marL="1200150" lvl="2" indent="-285750">
              <a:buClr>
                <a:schemeClr val="tx2"/>
              </a:buClr>
              <a:buFont typeface="Arial" panose="020B0604020202020204" pitchFamily="34" charset="0"/>
              <a:buChar char="•"/>
            </a:pPr>
            <a:r>
              <a:rPr lang="en-US" dirty="0"/>
              <a:t>Boom Lab Contacts: Alex Sorenson &amp; SDC</a:t>
            </a:r>
          </a:p>
          <a:p>
            <a:pPr marL="1200150" lvl="2" indent="-285750">
              <a:buClr>
                <a:schemeClr val="tx2"/>
              </a:buClr>
              <a:buFont typeface="Arial" panose="020B0604020202020204" pitchFamily="34" charset="0"/>
              <a:buChar char="•"/>
            </a:pPr>
            <a:r>
              <a:rPr lang="en-US" dirty="0">
                <a:hlinkClick r:id="rId4"/>
              </a:rPr>
              <a:t>https://matplotlib.org/</a:t>
            </a:r>
            <a:endParaRPr lang="en-US" dirty="0"/>
          </a:p>
          <a:p>
            <a:pPr marL="1200150" lvl="2" indent="-285750">
              <a:buClr>
                <a:schemeClr val="tx2"/>
              </a:buClr>
              <a:buFont typeface="Arial" panose="020B0604020202020204" pitchFamily="34" charset="0"/>
              <a:buChar char="•"/>
            </a:pPr>
            <a:r>
              <a:rPr lang="en-US" dirty="0">
                <a:hlinkClick r:id="rId5"/>
              </a:rPr>
              <a:t>https://pandas.pydata.org/</a:t>
            </a:r>
            <a:endParaRPr lang="en-US" dirty="0"/>
          </a:p>
        </p:txBody>
      </p:sp>
    </p:spTree>
    <p:extLst>
      <p:ext uri="{BB962C8B-B14F-4D97-AF65-F5344CB8AC3E}">
        <p14:creationId xmlns:p14="http://schemas.microsoft.com/office/powerpoint/2010/main" val="261399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Client History and Data Journey</a:t>
            </a:r>
          </a:p>
        </p:txBody>
      </p:sp>
      <p:sp>
        <p:nvSpPr>
          <p:cNvPr id="3" name="Text Placeholder 2"/>
          <p:cNvSpPr>
            <a:spLocks noGrp="1"/>
          </p:cNvSpPr>
          <p:nvPr>
            <p:ph type="body" sz="quarter" idx="14"/>
          </p:nvPr>
        </p:nvSpPr>
        <p:spPr/>
        <p:txBody>
          <a:bodyPr/>
          <a:lstStyle/>
          <a:p>
            <a:endParaRPr lang="en-US"/>
          </a:p>
        </p:txBody>
      </p:sp>
      <p:grpSp>
        <p:nvGrpSpPr>
          <p:cNvPr id="9" name="Group 8">
            <a:extLst>
              <a:ext uri="{FF2B5EF4-FFF2-40B4-BE49-F238E27FC236}">
                <a16:creationId xmlns:a16="http://schemas.microsoft.com/office/drawing/2014/main" id="{80A6D1B5-0975-4A36-BA45-0A3ABF5BD796}"/>
              </a:ext>
            </a:extLst>
          </p:cNvPr>
          <p:cNvGrpSpPr/>
          <p:nvPr/>
        </p:nvGrpSpPr>
        <p:grpSpPr>
          <a:xfrm>
            <a:off x="2055450" y="1350192"/>
            <a:ext cx="5543214" cy="1434572"/>
            <a:chOff x="2055450" y="1350192"/>
            <a:chExt cx="5543214" cy="1434572"/>
          </a:xfrm>
        </p:grpSpPr>
        <p:pic>
          <p:nvPicPr>
            <p:cNvPr id="1028" name="Picture 4" descr="Image result for target logo png">
              <a:extLst>
                <a:ext uri="{FF2B5EF4-FFF2-40B4-BE49-F238E27FC236}">
                  <a16:creationId xmlns:a16="http://schemas.microsoft.com/office/drawing/2014/main" id="{4E83FA9D-E9BC-46E9-BD23-A37DB230E8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5450" y="1350192"/>
              <a:ext cx="1435900" cy="14345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7BBAF9-6F7A-4D37-88DB-15C10C173E91}"/>
                </a:ext>
              </a:extLst>
            </p:cNvPr>
            <p:cNvSpPr txBox="1"/>
            <p:nvPr/>
          </p:nvSpPr>
          <p:spPr>
            <a:xfrm>
              <a:off x="4782727" y="1605813"/>
              <a:ext cx="2815937" cy="923330"/>
            </a:xfrm>
            <a:prstGeom prst="rect">
              <a:avLst/>
            </a:prstGeom>
            <a:noFill/>
          </p:spPr>
          <p:txBody>
            <a:bodyPr wrap="square" rtlCol="0">
              <a:spAutoFit/>
            </a:bodyPr>
            <a:lstStyle/>
            <a:p>
              <a:pPr>
                <a:buClr>
                  <a:schemeClr val="tx2"/>
                </a:buClr>
              </a:pPr>
              <a:r>
                <a:rPr lang="en-US" dirty="0"/>
                <a:t>Learned that I really like ‘playing with data’ and ‘drawing pretty pictures!’</a:t>
              </a:r>
            </a:p>
          </p:txBody>
        </p:sp>
      </p:grpSp>
      <p:grpSp>
        <p:nvGrpSpPr>
          <p:cNvPr id="8" name="Group 7">
            <a:extLst>
              <a:ext uri="{FF2B5EF4-FFF2-40B4-BE49-F238E27FC236}">
                <a16:creationId xmlns:a16="http://schemas.microsoft.com/office/drawing/2014/main" id="{F962A58B-9082-4461-8745-22BD23D86869}"/>
              </a:ext>
            </a:extLst>
          </p:cNvPr>
          <p:cNvGrpSpPr/>
          <p:nvPr/>
        </p:nvGrpSpPr>
        <p:grpSpPr>
          <a:xfrm>
            <a:off x="1009872" y="3094221"/>
            <a:ext cx="6588791" cy="1355358"/>
            <a:chOff x="1009872" y="3094221"/>
            <a:chExt cx="6588791" cy="1355358"/>
          </a:xfrm>
        </p:grpSpPr>
        <p:pic>
          <p:nvPicPr>
            <p:cNvPr id="1032" name="Picture 8" descr="Image result for optum logo png">
              <a:extLst>
                <a:ext uri="{FF2B5EF4-FFF2-40B4-BE49-F238E27FC236}">
                  <a16:creationId xmlns:a16="http://schemas.microsoft.com/office/drawing/2014/main" id="{B0C055B3-BE16-48E2-A24E-2F482395D0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872" y="3094221"/>
              <a:ext cx="3449783" cy="1355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667A91-74B3-49E1-AE1F-22645D00E98E}"/>
                </a:ext>
              </a:extLst>
            </p:cNvPr>
            <p:cNvSpPr txBox="1"/>
            <p:nvPr/>
          </p:nvSpPr>
          <p:spPr>
            <a:xfrm>
              <a:off x="4782726" y="3171735"/>
              <a:ext cx="2815937" cy="1200329"/>
            </a:xfrm>
            <a:prstGeom prst="rect">
              <a:avLst/>
            </a:prstGeom>
            <a:noFill/>
          </p:spPr>
          <p:txBody>
            <a:bodyPr wrap="square" rtlCol="0">
              <a:spAutoFit/>
            </a:bodyPr>
            <a:lstStyle/>
            <a:p>
              <a:pPr>
                <a:buClr>
                  <a:schemeClr val="tx2"/>
                </a:buClr>
              </a:pPr>
              <a:r>
                <a:rPr lang="en-US" dirty="0"/>
                <a:t>Build in-depth data visualizations for everyone, from Developers through Senior Directors.</a:t>
              </a:r>
            </a:p>
          </p:txBody>
        </p:sp>
      </p:grpSp>
      <p:grpSp>
        <p:nvGrpSpPr>
          <p:cNvPr id="7" name="Group 6">
            <a:extLst>
              <a:ext uri="{FF2B5EF4-FFF2-40B4-BE49-F238E27FC236}">
                <a16:creationId xmlns:a16="http://schemas.microsoft.com/office/drawing/2014/main" id="{51A1FA57-A015-4471-89F2-47104ECD473A}"/>
              </a:ext>
            </a:extLst>
          </p:cNvPr>
          <p:cNvGrpSpPr/>
          <p:nvPr/>
        </p:nvGrpSpPr>
        <p:grpSpPr>
          <a:xfrm>
            <a:off x="1132388" y="4759036"/>
            <a:ext cx="6466275" cy="923330"/>
            <a:chOff x="1132387" y="5292090"/>
            <a:chExt cx="6466275" cy="923330"/>
          </a:xfrm>
        </p:grpSpPr>
        <p:pic>
          <p:nvPicPr>
            <p:cNvPr id="5" name="Picture 4">
              <a:extLst>
                <a:ext uri="{FF2B5EF4-FFF2-40B4-BE49-F238E27FC236}">
                  <a16:creationId xmlns:a16="http://schemas.microsoft.com/office/drawing/2014/main" id="{F923B3A4-5781-4305-A392-ECD094A20B0F}"/>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2387" y="5436019"/>
              <a:ext cx="3204755" cy="635473"/>
            </a:xfrm>
            <a:prstGeom prst="rect">
              <a:avLst/>
            </a:prstGeom>
          </p:spPr>
        </p:pic>
        <p:sp>
          <p:nvSpPr>
            <p:cNvPr id="12" name="TextBox 11">
              <a:extLst>
                <a:ext uri="{FF2B5EF4-FFF2-40B4-BE49-F238E27FC236}">
                  <a16:creationId xmlns:a16="http://schemas.microsoft.com/office/drawing/2014/main" id="{21BF4DBA-C990-4808-BBF1-E076841CEF4D}"/>
                </a:ext>
              </a:extLst>
            </p:cNvPr>
            <p:cNvSpPr txBox="1"/>
            <p:nvPr/>
          </p:nvSpPr>
          <p:spPr>
            <a:xfrm>
              <a:off x="4782725" y="5292090"/>
              <a:ext cx="2815937" cy="923330"/>
            </a:xfrm>
            <a:prstGeom prst="rect">
              <a:avLst/>
            </a:prstGeom>
            <a:noFill/>
          </p:spPr>
          <p:txBody>
            <a:bodyPr wrap="square" rtlCol="0">
              <a:spAutoFit/>
            </a:bodyPr>
            <a:lstStyle/>
            <a:p>
              <a:pPr>
                <a:buClr>
                  <a:schemeClr val="tx2"/>
                </a:buClr>
              </a:pPr>
              <a:r>
                <a:rPr lang="en-US" dirty="0"/>
                <a:t>Get to run data analysis and visualization projects for clients across the country.</a:t>
              </a:r>
            </a:p>
          </p:txBody>
        </p:sp>
      </p:grpSp>
    </p:spTree>
    <p:extLst>
      <p:ext uri="{BB962C8B-B14F-4D97-AF65-F5344CB8AC3E}">
        <p14:creationId xmlns:p14="http://schemas.microsoft.com/office/powerpoint/2010/main" val="328151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935" y="337243"/>
            <a:ext cx="494970" cy="568226"/>
          </a:xfrm>
          <a:prstGeom prst="rect">
            <a:avLst/>
          </a:prstGeom>
        </p:spPr>
      </p:pic>
      <p:sp>
        <p:nvSpPr>
          <p:cNvPr id="4" name="Title 1"/>
          <p:cNvSpPr txBox="1">
            <a:spLocks/>
          </p:cNvSpPr>
          <p:nvPr/>
        </p:nvSpPr>
        <p:spPr>
          <a:xfrm>
            <a:off x="786591" y="2218865"/>
            <a:ext cx="5597584" cy="1325563"/>
          </a:xfrm>
          <a:prstGeom prst="rect">
            <a:avLst/>
          </a:prstGeom>
        </p:spPr>
        <p:txBody>
          <a:bodyPr>
            <a:noAutofit/>
          </a:bodyPr>
          <a:lstStyle>
            <a:lvl1pPr algn="l" defTabSz="914400" rtl="0" eaLnBrk="1" latinLnBrk="0" hangingPunct="1">
              <a:lnSpc>
                <a:spcPct val="90000"/>
              </a:lnSpc>
              <a:spcBef>
                <a:spcPct val="0"/>
              </a:spcBef>
              <a:buNone/>
              <a:defRPr sz="4400" b="1" kern="1200" cap="all" baseline="0">
                <a:solidFill>
                  <a:schemeClr val="bg1"/>
                </a:solidFill>
                <a:latin typeface="Corbel" panose="020B0503020204020204" pitchFamily="34" charset="0"/>
                <a:ea typeface="+mj-ea"/>
                <a:cs typeface="+mj-cs"/>
              </a:defRPr>
            </a:lvl1pPr>
          </a:lstStyle>
          <a:p>
            <a:r>
              <a:rPr lang="en-US" dirty="0"/>
              <a:t>Why do Data Visualization?</a:t>
            </a:r>
          </a:p>
        </p:txBody>
      </p:sp>
      <p:sp>
        <p:nvSpPr>
          <p:cNvPr id="5" name="Text Placeholder 7"/>
          <p:cNvSpPr txBox="1">
            <a:spLocks/>
          </p:cNvSpPr>
          <p:nvPr/>
        </p:nvSpPr>
        <p:spPr>
          <a:xfrm>
            <a:off x="785813" y="3732213"/>
            <a:ext cx="5599112" cy="765175"/>
          </a:xfrm>
          <a:prstGeom prst="rect">
            <a:avLst/>
          </a:prstGeom>
        </p:spPr>
        <p:txBody>
          <a:bodyPr>
            <a:noAutofit/>
          </a:bodyPr>
          <a:lstStyle>
            <a:lvl1pPr marL="0" indent="0" algn="l" defTabSz="914400" rtl="0" eaLnBrk="1" latinLnBrk="0" hangingPunct="1">
              <a:lnSpc>
                <a:spcPct val="90000"/>
              </a:lnSpc>
              <a:spcBef>
                <a:spcPts val="1000"/>
              </a:spcBef>
              <a:buClr>
                <a:schemeClr val="tx2"/>
              </a:buClr>
              <a:buFontTx/>
              <a:buNone/>
              <a:defRPr sz="2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tx2"/>
              </a:buClr>
              <a:buFontTx/>
              <a:buNone/>
              <a:defRPr sz="24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Clr>
                <a:schemeClr val="tx2"/>
              </a:buClr>
              <a:buFontTx/>
              <a:buNone/>
              <a:defRPr sz="20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Clr>
                <a:schemeClr val="tx2"/>
              </a:buClr>
              <a:buFontTx/>
              <a:buNone/>
              <a:defRPr sz="18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Clr>
                <a:schemeClr val="tx2"/>
              </a:buClr>
              <a:buFontTx/>
              <a:buNone/>
              <a:defRPr sz="18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Excel seems easier to use…</a:t>
            </a:r>
          </a:p>
        </p:txBody>
      </p:sp>
      <p:sp>
        <p:nvSpPr>
          <p:cNvPr id="6" name="TextBox 5"/>
          <p:cNvSpPr txBox="1"/>
          <p:nvPr/>
        </p:nvSpPr>
        <p:spPr>
          <a:xfrm>
            <a:off x="7547956" y="897775"/>
            <a:ext cx="764771" cy="338554"/>
          </a:xfrm>
          <a:prstGeom prst="rect">
            <a:avLst/>
          </a:prstGeom>
          <a:noFill/>
        </p:spPr>
        <p:txBody>
          <a:bodyPr wrap="square" rtlCol="0">
            <a:spAutoFit/>
          </a:bodyPr>
          <a:lstStyle/>
          <a:p>
            <a:pPr algn="ctr"/>
            <a:r>
              <a:rPr lang="en-US" sz="1600" b="0" dirty="0">
                <a:solidFill>
                  <a:schemeClr val="bg1"/>
                </a:solidFill>
                <a:latin typeface="+mj-lt"/>
                <a:cs typeface="Kanit" panose="00000500000000000000" pitchFamily="2" charset="-34"/>
              </a:rPr>
              <a:t>SEC</a:t>
            </a:r>
          </a:p>
        </p:txBody>
      </p:sp>
      <p:grpSp>
        <p:nvGrpSpPr>
          <p:cNvPr id="7" name="Group 6"/>
          <p:cNvGrpSpPr/>
          <p:nvPr/>
        </p:nvGrpSpPr>
        <p:grpSpPr>
          <a:xfrm>
            <a:off x="7790961" y="1205346"/>
            <a:ext cx="278761" cy="53846"/>
            <a:chOff x="7676990" y="1022466"/>
            <a:chExt cx="278761" cy="53846"/>
          </a:xfrm>
        </p:grpSpPr>
        <p:sp>
          <p:nvSpPr>
            <p:cNvPr id="8" name="Oval 7"/>
            <p:cNvSpPr/>
            <p:nvPr userDrawn="1"/>
          </p:nvSpPr>
          <p:spPr>
            <a:xfrm>
              <a:off x="7676990"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9" name="Oval 8"/>
            <p:cNvSpPr/>
            <p:nvPr userDrawn="1"/>
          </p:nvSpPr>
          <p:spPr>
            <a:xfrm>
              <a:off x="7789447"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10" name="Oval 9"/>
            <p:cNvSpPr/>
            <p:nvPr userDrawn="1"/>
          </p:nvSpPr>
          <p:spPr>
            <a:xfrm>
              <a:off x="7901905"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grpSp>
      <p:sp>
        <p:nvSpPr>
          <p:cNvPr id="11" name="Text Placeholder 16"/>
          <p:cNvSpPr txBox="1">
            <a:spLocks/>
          </p:cNvSpPr>
          <p:nvPr/>
        </p:nvSpPr>
        <p:spPr>
          <a:xfrm>
            <a:off x="7580803" y="1230169"/>
            <a:ext cx="698500" cy="798513"/>
          </a:xfrm>
          <a:prstGeom prst="rect">
            <a:avLst/>
          </a:prstGeom>
        </p:spPr>
        <p:txBody>
          <a:bodyPr>
            <a:normAutofit/>
          </a:bodyPr>
          <a:lstStyle>
            <a:lvl1pPr marL="0" indent="0" algn="ctr" defTabSz="914400" rtl="0" eaLnBrk="1" latinLnBrk="0" hangingPunct="1">
              <a:lnSpc>
                <a:spcPct val="90000"/>
              </a:lnSpc>
              <a:spcBef>
                <a:spcPts val="1000"/>
              </a:spcBef>
              <a:buClr>
                <a:schemeClr val="tx2"/>
              </a:buClr>
              <a:buFont typeface="Wingdings" panose="05000000000000000000" pitchFamily="2" charset="2"/>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tx2"/>
              </a:buClr>
              <a:buFont typeface="Wingdings" panose="05000000000000000000" pitchFamily="2" charset="2"/>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tx2"/>
              </a:buClr>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tx2"/>
              </a:buClr>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endParaRPr lang="en-US" dirty="0"/>
          </a:p>
        </p:txBody>
      </p:sp>
      <p:sp>
        <p:nvSpPr>
          <p:cNvPr id="14" name="Text Placeholder 1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39382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Importance of Data Visualization</a:t>
            </a:r>
          </a:p>
        </p:txBody>
      </p:sp>
      <p:sp>
        <p:nvSpPr>
          <p:cNvPr id="6" name="Text Placeholder 5"/>
          <p:cNvSpPr>
            <a:spLocks noGrp="1"/>
          </p:cNvSpPr>
          <p:nvPr>
            <p:ph type="body" sz="quarter" idx="14"/>
          </p:nvPr>
        </p:nvSpPr>
        <p:spPr/>
        <p:txBody>
          <a:bodyPr/>
          <a:lstStyle/>
          <a:p>
            <a:endParaRPr lang="en-US"/>
          </a:p>
        </p:txBody>
      </p:sp>
      <p:grpSp>
        <p:nvGrpSpPr>
          <p:cNvPr id="2" name="Group 1">
            <a:extLst>
              <a:ext uri="{FF2B5EF4-FFF2-40B4-BE49-F238E27FC236}">
                <a16:creationId xmlns:a16="http://schemas.microsoft.com/office/drawing/2014/main" id="{F1EF8B4A-61B0-45EC-B744-C9B47ECEF73E}"/>
              </a:ext>
            </a:extLst>
          </p:cNvPr>
          <p:cNvGrpSpPr/>
          <p:nvPr/>
        </p:nvGrpSpPr>
        <p:grpSpPr>
          <a:xfrm>
            <a:off x="0" y="1248073"/>
            <a:ext cx="9144000" cy="4361854"/>
            <a:chOff x="0" y="1709738"/>
            <a:chExt cx="9144000" cy="4361854"/>
          </a:xfrm>
        </p:grpSpPr>
        <p:sp>
          <p:nvSpPr>
            <p:cNvPr id="3" name="TextBox 2">
              <a:extLst>
                <a:ext uri="{FF2B5EF4-FFF2-40B4-BE49-F238E27FC236}">
                  <a16:creationId xmlns:a16="http://schemas.microsoft.com/office/drawing/2014/main" id="{9D35D622-BA1B-4F25-A1CC-ACC4DD914910}"/>
                </a:ext>
              </a:extLst>
            </p:cNvPr>
            <p:cNvSpPr txBox="1"/>
            <p:nvPr/>
          </p:nvSpPr>
          <p:spPr>
            <a:xfrm>
              <a:off x="2015836" y="5148262"/>
              <a:ext cx="5112327" cy="923330"/>
            </a:xfrm>
            <a:prstGeom prst="rect">
              <a:avLst/>
            </a:prstGeom>
            <a:noFill/>
          </p:spPr>
          <p:txBody>
            <a:bodyPr wrap="square" rtlCol="0">
              <a:spAutoFit/>
            </a:bodyPr>
            <a:lstStyle/>
            <a:p>
              <a:pPr algn="ctr">
                <a:buClr>
                  <a:schemeClr val="tx2"/>
                </a:buClr>
              </a:pPr>
              <a:r>
                <a:rPr lang="en-US" dirty="0">
                  <a:hlinkClick r:id="rId2"/>
                </a:rPr>
                <a:t>https://public.tableau.com/profile/alex.sorenson#!/</a:t>
              </a:r>
              <a:endParaRPr lang="en-US" dirty="0"/>
            </a:p>
            <a:p>
              <a:pPr algn="ctr">
                <a:buClr>
                  <a:schemeClr val="tx2"/>
                </a:buClr>
              </a:pPr>
              <a:endParaRPr lang="en-US" dirty="0"/>
            </a:p>
            <a:p>
              <a:pPr algn="ctr">
                <a:buClr>
                  <a:schemeClr val="tx2"/>
                </a:buClr>
              </a:pPr>
              <a:r>
                <a:rPr lang="en-US" dirty="0"/>
                <a:t>“Importance of Data Viz Exercise”</a:t>
              </a:r>
            </a:p>
          </p:txBody>
        </p:sp>
        <p:pic>
          <p:nvPicPr>
            <p:cNvPr id="2050" name="Picture 2" descr="Image result for tableau logo">
              <a:extLst>
                <a:ext uri="{FF2B5EF4-FFF2-40B4-BE49-F238E27FC236}">
                  <a16:creationId xmlns:a16="http://schemas.microsoft.com/office/drawing/2014/main" id="{D0337EB7-39C5-49F2-8707-35E1AEC79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9738"/>
              <a:ext cx="9144000" cy="34385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264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935" y="337243"/>
            <a:ext cx="494970" cy="568226"/>
          </a:xfrm>
          <a:prstGeom prst="rect">
            <a:avLst/>
          </a:prstGeom>
        </p:spPr>
      </p:pic>
      <p:sp>
        <p:nvSpPr>
          <p:cNvPr id="4" name="Title 1"/>
          <p:cNvSpPr txBox="1">
            <a:spLocks/>
          </p:cNvSpPr>
          <p:nvPr/>
        </p:nvSpPr>
        <p:spPr>
          <a:xfrm>
            <a:off x="786591" y="2218865"/>
            <a:ext cx="5597584" cy="1325563"/>
          </a:xfrm>
          <a:prstGeom prst="rect">
            <a:avLst/>
          </a:prstGeom>
        </p:spPr>
        <p:txBody>
          <a:bodyPr>
            <a:noAutofit/>
          </a:bodyPr>
          <a:lstStyle>
            <a:lvl1pPr algn="l" defTabSz="914400" rtl="0" eaLnBrk="1" latinLnBrk="0" hangingPunct="1">
              <a:lnSpc>
                <a:spcPct val="90000"/>
              </a:lnSpc>
              <a:spcBef>
                <a:spcPct val="0"/>
              </a:spcBef>
              <a:buNone/>
              <a:defRPr sz="4400" b="1" kern="1200" cap="all" baseline="0">
                <a:solidFill>
                  <a:schemeClr val="bg1"/>
                </a:solidFill>
                <a:latin typeface="Corbel" panose="020B0503020204020204" pitchFamily="34" charset="0"/>
                <a:ea typeface="+mj-ea"/>
                <a:cs typeface="+mj-cs"/>
              </a:defRPr>
            </a:lvl1pPr>
          </a:lstStyle>
          <a:p>
            <a:r>
              <a:rPr lang="en-US" dirty="0"/>
              <a:t>Fine, Can I try it?</a:t>
            </a:r>
          </a:p>
        </p:txBody>
      </p:sp>
      <p:sp>
        <p:nvSpPr>
          <p:cNvPr id="5" name="Text Placeholder 7"/>
          <p:cNvSpPr txBox="1">
            <a:spLocks/>
          </p:cNvSpPr>
          <p:nvPr/>
        </p:nvSpPr>
        <p:spPr>
          <a:xfrm>
            <a:off x="785813" y="3732213"/>
            <a:ext cx="5599112" cy="765175"/>
          </a:xfrm>
          <a:prstGeom prst="rect">
            <a:avLst/>
          </a:prstGeom>
        </p:spPr>
        <p:txBody>
          <a:bodyPr>
            <a:noAutofit/>
          </a:bodyPr>
          <a:lstStyle>
            <a:lvl1pPr marL="0" indent="0" algn="l" defTabSz="914400" rtl="0" eaLnBrk="1" latinLnBrk="0" hangingPunct="1">
              <a:lnSpc>
                <a:spcPct val="90000"/>
              </a:lnSpc>
              <a:spcBef>
                <a:spcPts val="1000"/>
              </a:spcBef>
              <a:buClr>
                <a:schemeClr val="tx2"/>
              </a:buClr>
              <a:buFontTx/>
              <a:buNone/>
              <a:defRPr sz="2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tx2"/>
              </a:buClr>
              <a:buFontTx/>
              <a:buNone/>
              <a:defRPr sz="24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Clr>
                <a:schemeClr val="tx2"/>
              </a:buClr>
              <a:buFontTx/>
              <a:buNone/>
              <a:defRPr sz="20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Clr>
                <a:schemeClr val="tx2"/>
              </a:buClr>
              <a:buFontTx/>
              <a:buNone/>
              <a:defRPr sz="18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Clr>
                <a:schemeClr val="tx2"/>
              </a:buClr>
              <a:buFontTx/>
              <a:buNone/>
              <a:defRPr sz="18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Talk – Action = Shit</a:t>
            </a:r>
          </a:p>
        </p:txBody>
      </p:sp>
      <p:sp>
        <p:nvSpPr>
          <p:cNvPr id="6" name="TextBox 5"/>
          <p:cNvSpPr txBox="1"/>
          <p:nvPr/>
        </p:nvSpPr>
        <p:spPr>
          <a:xfrm>
            <a:off x="7547956" y="897775"/>
            <a:ext cx="764771" cy="338554"/>
          </a:xfrm>
          <a:prstGeom prst="rect">
            <a:avLst/>
          </a:prstGeom>
          <a:noFill/>
        </p:spPr>
        <p:txBody>
          <a:bodyPr wrap="square" rtlCol="0">
            <a:spAutoFit/>
          </a:bodyPr>
          <a:lstStyle/>
          <a:p>
            <a:pPr algn="ctr"/>
            <a:r>
              <a:rPr lang="en-US" sz="1600" b="0" dirty="0">
                <a:solidFill>
                  <a:schemeClr val="bg1"/>
                </a:solidFill>
                <a:latin typeface="+mj-lt"/>
                <a:cs typeface="Kanit" panose="00000500000000000000" pitchFamily="2" charset="-34"/>
              </a:rPr>
              <a:t>SEC</a:t>
            </a:r>
          </a:p>
        </p:txBody>
      </p:sp>
      <p:grpSp>
        <p:nvGrpSpPr>
          <p:cNvPr id="7" name="Group 6"/>
          <p:cNvGrpSpPr/>
          <p:nvPr/>
        </p:nvGrpSpPr>
        <p:grpSpPr>
          <a:xfrm>
            <a:off x="7790961" y="1205346"/>
            <a:ext cx="278761" cy="53846"/>
            <a:chOff x="7676990" y="1022466"/>
            <a:chExt cx="278761" cy="53846"/>
          </a:xfrm>
        </p:grpSpPr>
        <p:sp>
          <p:nvSpPr>
            <p:cNvPr id="8" name="Oval 7"/>
            <p:cNvSpPr/>
            <p:nvPr userDrawn="1"/>
          </p:nvSpPr>
          <p:spPr>
            <a:xfrm>
              <a:off x="7676990"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9" name="Oval 8"/>
            <p:cNvSpPr/>
            <p:nvPr userDrawn="1"/>
          </p:nvSpPr>
          <p:spPr>
            <a:xfrm>
              <a:off x="7789447"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sp>
          <p:nvSpPr>
            <p:cNvPr id="10" name="Oval 9"/>
            <p:cNvSpPr/>
            <p:nvPr userDrawn="1"/>
          </p:nvSpPr>
          <p:spPr>
            <a:xfrm>
              <a:off x="7901905" y="1022466"/>
              <a:ext cx="53846" cy="53846"/>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mj-lt"/>
              </a:endParaRPr>
            </a:p>
          </p:txBody>
        </p:sp>
      </p:grpSp>
      <p:sp>
        <p:nvSpPr>
          <p:cNvPr id="11" name="Text Placeholder 16"/>
          <p:cNvSpPr txBox="1">
            <a:spLocks/>
          </p:cNvSpPr>
          <p:nvPr/>
        </p:nvSpPr>
        <p:spPr>
          <a:xfrm>
            <a:off x="7580803" y="1230169"/>
            <a:ext cx="698500" cy="798513"/>
          </a:xfrm>
          <a:prstGeom prst="rect">
            <a:avLst/>
          </a:prstGeom>
        </p:spPr>
        <p:txBody>
          <a:bodyPr>
            <a:normAutofit/>
          </a:bodyPr>
          <a:lstStyle>
            <a:lvl1pPr marL="0" indent="0" algn="ctr" defTabSz="914400" rtl="0" eaLnBrk="1" latinLnBrk="0" hangingPunct="1">
              <a:lnSpc>
                <a:spcPct val="90000"/>
              </a:lnSpc>
              <a:spcBef>
                <a:spcPts val="1000"/>
              </a:spcBef>
              <a:buClr>
                <a:schemeClr val="tx2"/>
              </a:buClr>
              <a:buFont typeface="Wingdings" panose="05000000000000000000" pitchFamily="2" charset="2"/>
              <a:buNone/>
              <a:defRPr sz="4400"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tx2"/>
              </a:buClr>
              <a:buFont typeface="Wingdings" panose="05000000000000000000" pitchFamily="2" charset="2"/>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tx2"/>
              </a:buClr>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tx2"/>
              </a:buClr>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endParaRPr lang="en-US" dirty="0"/>
          </a:p>
        </p:txBody>
      </p:sp>
      <p:sp>
        <p:nvSpPr>
          <p:cNvPr id="14" name="Text Placeholder 1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036827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Tableau &amp; Dataset Download</a:t>
            </a:r>
          </a:p>
        </p:txBody>
      </p:sp>
      <p:sp>
        <p:nvSpPr>
          <p:cNvPr id="6" name="Text Placeholder 5"/>
          <p:cNvSpPr>
            <a:spLocks noGrp="1"/>
          </p:cNvSpPr>
          <p:nvPr>
            <p:ph type="body" sz="quarter" idx="14"/>
          </p:nvPr>
        </p:nvSpPr>
        <p:spPr/>
        <p:txBody>
          <a:bodyPr/>
          <a:lstStyle/>
          <a:p>
            <a:endParaRPr lang="en-US"/>
          </a:p>
        </p:txBody>
      </p:sp>
      <p:grpSp>
        <p:nvGrpSpPr>
          <p:cNvPr id="2" name="Group 1">
            <a:extLst>
              <a:ext uri="{FF2B5EF4-FFF2-40B4-BE49-F238E27FC236}">
                <a16:creationId xmlns:a16="http://schemas.microsoft.com/office/drawing/2014/main" id="{75B0D631-22C2-4C09-AFC1-69FF8E4136A3}"/>
              </a:ext>
            </a:extLst>
          </p:cNvPr>
          <p:cNvGrpSpPr/>
          <p:nvPr/>
        </p:nvGrpSpPr>
        <p:grpSpPr>
          <a:xfrm>
            <a:off x="2810741" y="1727122"/>
            <a:ext cx="3522518" cy="3403755"/>
            <a:chOff x="2810741" y="1404568"/>
            <a:chExt cx="3522518" cy="3403755"/>
          </a:xfrm>
        </p:grpSpPr>
        <p:sp>
          <p:nvSpPr>
            <p:cNvPr id="4" name="TextBox 3">
              <a:extLst>
                <a:ext uri="{FF2B5EF4-FFF2-40B4-BE49-F238E27FC236}">
                  <a16:creationId xmlns:a16="http://schemas.microsoft.com/office/drawing/2014/main" id="{36269D59-B949-43C4-9431-4E9E48306E40}"/>
                </a:ext>
              </a:extLst>
            </p:cNvPr>
            <p:cNvSpPr txBox="1"/>
            <p:nvPr/>
          </p:nvSpPr>
          <p:spPr>
            <a:xfrm>
              <a:off x="3273136" y="3393934"/>
              <a:ext cx="2597727" cy="646331"/>
            </a:xfrm>
            <a:prstGeom prst="rect">
              <a:avLst/>
            </a:prstGeom>
            <a:noFill/>
          </p:spPr>
          <p:txBody>
            <a:bodyPr wrap="square" rtlCol="0">
              <a:spAutoFit/>
            </a:bodyPr>
            <a:lstStyle/>
            <a:p>
              <a:pPr algn="ctr">
                <a:buClr>
                  <a:schemeClr val="tx2"/>
                </a:buClr>
              </a:pPr>
              <a:r>
                <a:rPr lang="en-US" dirty="0"/>
                <a:t>Tableau Public Download: </a:t>
              </a:r>
              <a:r>
                <a:rPr lang="en-US" dirty="0">
                  <a:hlinkClick r:id="rId2"/>
                </a:rPr>
                <a:t>http://public.tableau.com</a:t>
              </a:r>
              <a:endParaRPr lang="en-US" dirty="0"/>
            </a:p>
          </p:txBody>
        </p:sp>
        <p:pic>
          <p:nvPicPr>
            <p:cNvPr id="3074" name="Picture 2" descr="Image result for tableau public logo">
              <a:extLst>
                <a:ext uri="{FF2B5EF4-FFF2-40B4-BE49-F238E27FC236}">
                  <a16:creationId xmlns:a16="http://schemas.microsoft.com/office/drawing/2014/main" id="{DF1CDF07-33E7-49D4-ACF9-08FA5EF326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0741" y="1404568"/>
              <a:ext cx="3522518" cy="19893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53ED7A6-6169-4FAE-9B0F-F8E2FA303DA9}"/>
                </a:ext>
              </a:extLst>
            </p:cNvPr>
            <p:cNvSpPr txBox="1"/>
            <p:nvPr/>
          </p:nvSpPr>
          <p:spPr>
            <a:xfrm>
              <a:off x="3151042" y="4161992"/>
              <a:ext cx="2841914" cy="646331"/>
            </a:xfrm>
            <a:prstGeom prst="rect">
              <a:avLst/>
            </a:prstGeom>
            <a:noFill/>
          </p:spPr>
          <p:txBody>
            <a:bodyPr wrap="square" rtlCol="0">
              <a:spAutoFit/>
            </a:bodyPr>
            <a:lstStyle/>
            <a:p>
              <a:pPr algn="ctr">
                <a:buClr>
                  <a:schemeClr val="tx2"/>
                </a:buClr>
              </a:pPr>
              <a:r>
                <a:rPr lang="en-US" dirty="0"/>
                <a:t>Superstore Dataset: </a:t>
              </a:r>
              <a:r>
                <a:rPr lang="en-US" dirty="0">
                  <a:hlinkClick r:id="rId4"/>
                </a:rPr>
                <a:t>heyalexs.com/superstore.csv</a:t>
              </a:r>
              <a:endParaRPr lang="en-US" dirty="0"/>
            </a:p>
          </p:txBody>
        </p:sp>
      </p:grpSp>
    </p:spTree>
    <p:extLst>
      <p:ext uri="{BB962C8B-B14F-4D97-AF65-F5344CB8AC3E}">
        <p14:creationId xmlns:p14="http://schemas.microsoft.com/office/powerpoint/2010/main" val="3146513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Simple Numbers</a:t>
            </a:r>
          </a:p>
        </p:txBody>
      </p:sp>
      <p:sp>
        <p:nvSpPr>
          <p:cNvPr id="6" name="Text Placeholder 5"/>
          <p:cNvSpPr>
            <a:spLocks noGrp="1"/>
          </p:cNvSpPr>
          <p:nvPr>
            <p:ph type="body" sz="quarter" idx="14"/>
          </p:nvPr>
        </p:nvSpPr>
        <p:spPr/>
        <p:txBody>
          <a:bodyPr/>
          <a:lstStyle/>
          <a:p>
            <a:endParaRPr lang="en-US"/>
          </a:p>
        </p:txBody>
      </p:sp>
      <p:sp>
        <p:nvSpPr>
          <p:cNvPr id="3" name="TextBox 2">
            <a:extLst>
              <a:ext uri="{FF2B5EF4-FFF2-40B4-BE49-F238E27FC236}">
                <a16:creationId xmlns:a16="http://schemas.microsoft.com/office/drawing/2014/main" id="{9D35D622-BA1B-4F25-A1CC-ACC4DD914910}"/>
              </a:ext>
            </a:extLst>
          </p:cNvPr>
          <p:cNvSpPr txBox="1"/>
          <p:nvPr/>
        </p:nvSpPr>
        <p:spPr>
          <a:xfrm>
            <a:off x="394855" y="914400"/>
            <a:ext cx="8251924" cy="2862322"/>
          </a:xfrm>
          <a:prstGeom prst="rect">
            <a:avLst/>
          </a:prstGeom>
          <a:noFill/>
        </p:spPr>
        <p:txBody>
          <a:bodyPr wrap="square" rtlCol="0">
            <a:spAutoFit/>
          </a:bodyPr>
          <a:lstStyle/>
          <a:p>
            <a:pPr>
              <a:buClr>
                <a:schemeClr val="tx2"/>
              </a:buClr>
            </a:pPr>
            <a:r>
              <a:rPr lang="en-US" dirty="0"/>
              <a:t>Hey,</a:t>
            </a:r>
          </a:p>
          <a:p>
            <a:pPr>
              <a:buClr>
                <a:schemeClr val="tx2"/>
              </a:buClr>
            </a:pPr>
            <a:r>
              <a:rPr lang="en-US" dirty="0"/>
              <a:t>We just got the dataset (finally!) from the data team. I don’t have much faith that they didn’t mess anything up though.</a:t>
            </a:r>
          </a:p>
          <a:p>
            <a:pPr>
              <a:buClr>
                <a:schemeClr val="tx2"/>
              </a:buClr>
            </a:pPr>
            <a:endParaRPr lang="en-US" dirty="0"/>
          </a:p>
          <a:p>
            <a:pPr>
              <a:buClr>
                <a:schemeClr val="tx2"/>
              </a:buClr>
            </a:pPr>
            <a:r>
              <a:rPr lang="en-US" dirty="0"/>
              <a:t>Can you check how many records are in the system and if the Sales, Profit, and Quantity in the file match what we know from accounting?</a:t>
            </a:r>
          </a:p>
          <a:p>
            <a:pPr>
              <a:buClr>
                <a:schemeClr val="tx2"/>
              </a:buClr>
            </a:pPr>
            <a:endParaRPr lang="en-US" dirty="0"/>
          </a:p>
          <a:p>
            <a:pPr>
              <a:buClr>
                <a:schemeClr val="tx2"/>
              </a:buClr>
            </a:pPr>
            <a:r>
              <a:rPr lang="en-US" dirty="0"/>
              <a:t>Not necessary but if you can also get number of unique products, number of orders and the number of states we’ve shipped to that’ll give us extra confidence that everything is correct.</a:t>
            </a:r>
          </a:p>
        </p:txBody>
      </p:sp>
    </p:spTree>
    <p:extLst>
      <p:ext uri="{BB962C8B-B14F-4D97-AF65-F5344CB8AC3E}">
        <p14:creationId xmlns:p14="http://schemas.microsoft.com/office/powerpoint/2010/main" val="208444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B5BC7D-0527-4A99-99AE-A2844C0BBB27}"/>
              </a:ext>
            </a:extLst>
          </p:cNvPr>
          <p:cNvSpPr>
            <a:spLocks noGrp="1"/>
          </p:cNvSpPr>
          <p:nvPr>
            <p:ph type="body" sz="quarter" idx="13"/>
          </p:nvPr>
        </p:nvSpPr>
        <p:spPr>
          <a:xfrm>
            <a:off x="317763" y="184582"/>
            <a:ext cx="7280901" cy="439738"/>
          </a:xfrm>
        </p:spPr>
        <p:txBody>
          <a:bodyPr/>
          <a:lstStyle/>
          <a:p>
            <a:r>
              <a:rPr lang="en-US" dirty="0"/>
              <a:t>Simple Numbers</a:t>
            </a:r>
          </a:p>
        </p:txBody>
      </p:sp>
      <p:sp>
        <p:nvSpPr>
          <p:cNvPr id="3" name="Text Placeholder 2">
            <a:extLst>
              <a:ext uri="{FF2B5EF4-FFF2-40B4-BE49-F238E27FC236}">
                <a16:creationId xmlns:a16="http://schemas.microsoft.com/office/drawing/2014/main" id="{8422DBB4-6ACF-4D3E-940A-FDB2859B5786}"/>
              </a:ext>
            </a:extLst>
          </p:cNvPr>
          <p:cNvSpPr>
            <a:spLocks noGrp="1"/>
          </p:cNvSpPr>
          <p:nvPr>
            <p:ph type="body" sz="quarter" idx="14"/>
          </p:nvPr>
        </p:nvSpPr>
        <p:spPr/>
        <p:txBody>
          <a:bodyPr/>
          <a:lstStyle/>
          <a:p>
            <a:endParaRPr lang="en-US"/>
          </a:p>
        </p:txBody>
      </p:sp>
      <p:grpSp>
        <p:nvGrpSpPr>
          <p:cNvPr id="14" name="Group 13">
            <a:extLst>
              <a:ext uri="{FF2B5EF4-FFF2-40B4-BE49-F238E27FC236}">
                <a16:creationId xmlns:a16="http://schemas.microsoft.com/office/drawing/2014/main" id="{F8A7D3D3-551F-4164-9871-EE2DB8B28C4F}"/>
              </a:ext>
            </a:extLst>
          </p:cNvPr>
          <p:cNvGrpSpPr/>
          <p:nvPr/>
        </p:nvGrpSpPr>
        <p:grpSpPr>
          <a:xfrm>
            <a:off x="915337" y="865084"/>
            <a:ext cx="7313326" cy="5353050"/>
            <a:chOff x="1643638" y="939512"/>
            <a:chExt cx="7313326" cy="5353050"/>
          </a:xfrm>
        </p:grpSpPr>
        <p:pic>
          <p:nvPicPr>
            <p:cNvPr id="4" name="Picture 3">
              <a:extLst>
                <a:ext uri="{FF2B5EF4-FFF2-40B4-BE49-F238E27FC236}">
                  <a16:creationId xmlns:a16="http://schemas.microsoft.com/office/drawing/2014/main" id="{2CE0EFC0-9B57-4A01-9A39-DFB83AC2C568}"/>
                </a:ext>
              </a:extLst>
            </p:cNvPr>
            <p:cNvPicPr>
              <a:picLocks noChangeAspect="1"/>
            </p:cNvPicPr>
            <p:nvPr/>
          </p:nvPicPr>
          <p:blipFill>
            <a:blip r:embed="rId2"/>
            <a:stretch>
              <a:fillRect/>
            </a:stretch>
          </p:blipFill>
          <p:spPr>
            <a:xfrm>
              <a:off x="1643638" y="939512"/>
              <a:ext cx="4629150" cy="5353050"/>
            </a:xfrm>
            <a:prstGeom prst="rect">
              <a:avLst/>
            </a:prstGeom>
          </p:spPr>
        </p:pic>
        <p:cxnSp>
          <p:nvCxnSpPr>
            <p:cNvPr id="6" name="Straight Arrow Connector 5">
              <a:extLst>
                <a:ext uri="{FF2B5EF4-FFF2-40B4-BE49-F238E27FC236}">
                  <a16:creationId xmlns:a16="http://schemas.microsoft.com/office/drawing/2014/main" id="{8AC49FDE-9DE6-4F43-A18D-DBA11A1125C3}"/>
                </a:ext>
              </a:extLst>
            </p:cNvPr>
            <p:cNvCxnSpPr/>
            <p:nvPr/>
          </p:nvCxnSpPr>
          <p:spPr>
            <a:xfrm flipH="1">
              <a:off x="6130637" y="1381991"/>
              <a:ext cx="1080654"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DE2316B-67E1-4101-B3A0-24051321EBA1}"/>
                </a:ext>
              </a:extLst>
            </p:cNvPr>
            <p:cNvSpPr txBox="1"/>
            <p:nvPr/>
          </p:nvSpPr>
          <p:spPr>
            <a:xfrm>
              <a:off x="7304809" y="1012659"/>
              <a:ext cx="1652155" cy="738664"/>
            </a:xfrm>
            <a:prstGeom prst="rect">
              <a:avLst/>
            </a:prstGeom>
            <a:noFill/>
          </p:spPr>
          <p:txBody>
            <a:bodyPr wrap="square" rtlCol="0">
              <a:spAutoFit/>
            </a:bodyPr>
            <a:lstStyle/>
            <a:p>
              <a:pPr>
                <a:buClr>
                  <a:schemeClr val="tx2"/>
                </a:buClr>
              </a:pPr>
              <a:r>
                <a:rPr lang="en-US" sz="1400" dirty="0"/>
                <a:t>Gives you one row per measure in a table</a:t>
              </a:r>
            </a:p>
          </p:txBody>
        </p:sp>
        <p:cxnSp>
          <p:nvCxnSpPr>
            <p:cNvPr id="8" name="Straight Arrow Connector 7">
              <a:extLst>
                <a:ext uri="{FF2B5EF4-FFF2-40B4-BE49-F238E27FC236}">
                  <a16:creationId xmlns:a16="http://schemas.microsoft.com/office/drawing/2014/main" id="{D51BA0B1-16F1-430F-BA1C-52DCC7B6BDBB}"/>
                </a:ext>
              </a:extLst>
            </p:cNvPr>
            <p:cNvCxnSpPr/>
            <p:nvPr/>
          </p:nvCxnSpPr>
          <p:spPr>
            <a:xfrm flipH="1">
              <a:off x="3304310" y="4038600"/>
              <a:ext cx="1080654"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007883-988C-457E-BD79-1FF3AC425509}"/>
                </a:ext>
              </a:extLst>
            </p:cNvPr>
            <p:cNvSpPr txBox="1"/>
            <p:nvPr/>
          </p:nvSpPr>
          <p:spPr>
            <a:xfrm>
              <a:off x="4478483" y="3669268"/>
              <a:ext cx="1257300" cy="738664"/>
            </a:xfrm>
            <a:prstGeom prst="rect">
              <a:avLst/>
            </a:prstGeom>
            <a:noFill/>
          </p:spPr>
          <p:txBody>
            <a:bodyPr wrap="square" rtlCol="0">
              <a:spAutoFit/>
            </a:bodyPr>
            <a:lstStyle/>
            <a:p>
              <a:pPr>
                <a:buClr>
                  <a:schemeClr val="tx2"/>
                </a:buClr>
              </a:pPr>
              <a:r>
                <a:rPr lang="en-US" sz="1400" dirty="0"/>
                <a:t>Adds the values to the table</a:t>
              </a:r>
            </a:p>
          </p:txBody>
        </p:sp>
        <p:cxnSp>
          <p:nvCxnSpPr>
            <p:cNvPr id="10" name="Straight Arrow Connector 9">
              <a:extLst>
                <a:ext uri="{FF2B5EF4-FFF2-40B4-BE49-F238E27FC236}">
                  <a16:creationId xmlns:a16="http://schemas.microsoft.com/office/drawing/2014/main" id="{4FDD0812-9FCB-404A-813B-ED0A513138F9}"/>
                </a:ext>
              </a:extLst>
            </p:cNvPr>
            <p:cNvCxnSpPr/>
            <p:nvPr/>
          </p:nvCxnSpPr>
          <p:spPr>
            <a:xfrm flipH="1">
              <a:off x="3304310" y="5469082"/>
              <a:ext cx="1080654"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CAA7E7-1A92-45A7-B2F4-42739FF8CD14}"/>
                </a:ext>
              </a:extLst>
            </p:cNvPr>
            <p:cNvSpPr txBox="1"/>
            <p:nvPr/>
          </p:nvSpPr>
          <p:spPr>
            <a:xfrm>
              <a:off x="4468090" y="5324886"/>
              <a:ext cx="2618509" cy="738664"/>
            </a:xfrm>
            <a:prstGeom prst="rect">
              <a:avLst/>
            </a:prstGeom>
            <a:noFill/>
          </p:spPr>
          <p:txBody>
            <a:bodyPr wrap="square" rtlCol="0">
              <a:spAutoFit/>
            </a:bodyPr>
            <a:lstStyle/>
            <a:p>
              <a:pPr>
                <a:buClr>
                  <a:schemeClr val="tx2"/>
                </a:buClr>
              </a:pPr>
              <a:r>
                <a:rPr lang="en-US" sz="1400" dirty="0"/>
                <a:t>Perform a measure on each one. Count Distinct instead of Count to get the requested values.</a:t>
              </a:r>
            </a:p>
          </p:txBody>
        </p:sp>
        <p:cxnSp>
          <p:nvCxnSpPr>
            <p:cNvPr id="12" name="Straight Arrow Connector 11">
              <a:extLst>
                <a:ext uri="{FF2B5EF4-FFF2-40B4-BE49-F238E27FC236}">
                  <a16:creationId xmlns:a16="http://schemas.microsoft.com/office/drawing/2014/main" id="{71A9B175-3DCE-4660-B3DF-C9EEA0BBEA3D}"/>
                </a:ext>
              </a:extLst>
            </p:cNvPr>
            <p:cNvCxnSpPr/>
            <p:nvPr/>
          </p:nvCxnSpPr>
          <p:spPr>
            <a:xfrm flipH="1">
              <a:off x="3304310" y="5694218"/>
              <a:ext cx="1080654"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D2F6EE-2264-49ED-BF5C-1A38F29901A4}"/>
                </a:ext>
              </a:extLst>
            </p:cNvPr>
            <p:cNvCxnSpPr/>
            <p:nvPr/>
          </p:nvCxnSpPr>
          <p:spPr>
            <a:xfrm flipH="1">
              <a:off x="3304310" y="5928469"/>
              <a:ext cx="1080654"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7820288"/>
      </p:ext>
    </p:extLst>
  </p:cSld>
  <p:clrMapOvr>
    <a:masterClrMapping/>
  </p:clrMapOvr>
</p:sld>
</file>

<file path=ppt/theme/theme1.xml><?xml version="1.0" encoding="utf-8"?>
<a:theme xmlns:a="http://schemas.openxmlformats.org/drawingml/2006/main" name="Office Theme">
  <a:themeElements>
    <a:clrScheme name="ThreeBridge New Draft">
      <a:dk1>
        <a:srgbClr val="032D3E"/>
      </a:dk1>
      <a:lt1>
        <a:sysClr val="window" lastClr="FFFFFF"/>
      </a:lt1>
      <a:dk2>
        <a:srgbClr val="349ED8"/>
      </a:dk2>
      <a:lt2>
        <a:srgbClr val="6D787F"/>
      </a:lt2>
      <a:accent1>
        <a:srgbClr val="06597A"/>
      </a:accent1>
      <a:accent2>
        <a:srgbClr val="D3DF1C"/>
      </a:accent2>
      <a:accent3>
        <a:srgbClr val="B43908"/>
      </a:accent3>
      <a:accent4>
        <a:srgbClr val="4F6C78"/>
      </a:accent4>
      <a:accent5>
        <a:srgbClr val="CDD5D8"/>
      </a:accent5>
      <a:accent6>
        <a:srgbClr val="B43908"/>
      </a:accent6>
      <a:hlink>
        <a:srgbClr val="0563C1"/>
      </a:hlink>
      <a:folHlink>
        <a:srgbClr val="954F72"/>
      </a:folHlink>
    </a:clrScheme>
    <a:fontScheme name="ThreeBridge Fonts">
      <a:majorFont>
        <a:latin typeface="Corbel"/>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762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buClr>
            <a:schemeClr val="tx2"/>
          </a:buCl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AA6CCF3EDB344AAA0236A6CF5227DC" ma:contentTypeVersion="5" ma:contentTypeDescription="Create a new document." ma:contentTypeScope="" ma:versionID="8508c4df2c9b72ca62deb41d67bce35d">
  <xsd:schema xmlns:xsd="http://www.w3.org/2001/XMLSchema" xmlns:xs="http://www.w3.org/2001/XMLSchema" xmlns:p="http://schemas.microsoft.com/office/2006/metadata/properties" xmlns:ns2="e684e983-3597-4a81-8ba5-58fe509a7b97" targetNamespace="http://schemas.microsoft.com/office/2006/metadata/properties" ma:root="true" ma:fieldsID="ecd0d64bf0757e82613c03b69a7e31e1" ns2:_="">
    <xsd:import namespace="e684e983-3597-4a81-8ba5-58fe509a7b9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84e983-3597-4a81-8ba5-58fe509a7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FE5B35-5559-4C65-AFD4-0D31DCE6282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1656f90-4ccc-42c7-a7ae-5166487e14e1"/>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BBD49DC-C6BD-4CE2-8BC8-985D485A3C75}">
  <ds:schemaRefs>
    <ds:schemaRef ds:uri="http://schemas.microsoft.com/sharepoint/v3/contenttype/forms"/>
  </ds:schemaRefs>
</ds:datastoreItem>
</file>

<file path=customXml/itemProps3.xml><?xml version="1.0" encoding="utf-8"?>
<ds:datastoreItem xmlns:ds="http://schemas.openxmlformats.org/officeDocument/2006/customXml" ds:itemID="{FD7902E0-8B2A-4224-9CF7-E57B1754AF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84e983-3597-4a81-8ba5-58fe509a7b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7768</TotalTime>
  <Words>1167</Words>
  <Application>Microsoft Office PowerPoint</Application>
  <PresentationFormat>On-screen Show (4:3)</PresentationFormat>
  <Paragraphs>111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Corbel</vt:lpstr>
      <vt:lpstr>Lucida Fax</vt:lpstr>
      <vt:lpstr>Wingdings</vt:lpstr>
      <vt:lpstr>Office Theme</vt:lpstr>
      <vt:lpstr>Intro to Tableau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canderson</dc:creator>
  <cp:lastModifiedBy>Alex Sorenson</cp:lastModifiedBy>
  <cp:revision>256</cp:revision>
  <cp:lastPrinted>2017-07-12T17:58:24Z</cp:lastPrinted>
  <dcterms:created xsi:type="dcterms:W3CDTF">2017-03-28T15:28:38Z</dcterms:created>
  <dcterms:modified xsi:type="dcterms:W3CDTF">2019-09-16T16:31:12Z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0x010100CEAA6CCF3EDB344AAA0236A6CF5227DC</vt:lpwstr>
  </property>
</Properties>
</file>